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5" r:id="rId5"/>
  </p:sldMasterIdLst>
  <p:notesMasterIdLst>
    <p:notesMasterId r:id="rId41"/>
  </p:notesMasterIdLst>
  <p:sldIdLst>
    <p:sldId id="1087" r:id="rId6"/>
    <p:sldId id="1022" r:id="rId7"/>
    <p:sldId id="1028" r:id="rId8"/>
    <p:sldId id="1064" r:id="rId9"/>
    <p:sldId id="1054" r:id="rId10"/>
    <p:sldId id="1071" r:id="rId11"/>
    <p:sldId id="1029" r:id="rId12"/>
    <p:sldId id="1065" r:id="rId13"/>
    <p:sldId id="1092" r:id="rId14"/>
    <p:sldId id="1093" r:id="rId15"/>
    <p:sldId id="1116" r:id="rId16"/>
    <p:sldId id="1117" r:id="rId17"/>
    <p:sldId id="1030" r:id="rId18"/>
    <p:sldId id="1066" r:id="rId19"/>
    <p:sldId id="1118" r:id="rId20"/>
    <p:sldId id="1076" r:id="rId21"/>
    <p:sldId id="1077" r:id="rId22"/>
    <p:sldId id="1119" r:id="rId23"/>
    <p:sldId id="1075" r:id="rId24"/>
    <p:sldId id="1032" r:id="rId25"/>
    <p:sldId id="1079" r:id="rId26"/>
    <p:sldId id="1121" r:id="rId27"/>
    <p:sldId id="1123" r:id="rId28"/>
    <p:sldId id="1122" r:id="rId29"/>
    <p:sldId id="1080" r:id="rId30"/>
    <p:sldId id="1120" r:id="rId31"/>
    <p:sldId id="1067" r:id="rId32"/>
    <p:sldId id="1034" r:id="rId33"/>
    <p:sldId id="1068" r:id="rId34"/>
    <p:sldId id="1124" r:id="rId35"/>
    <p:sldId id="1081" r:id="rId36"/>
    <p:sldId id="1091" r:id="rId37"/>
    <p:sldId id="1036" r:id="rId38"/>
    <p:sldId id="1083" r:id="rId39"/>
    <p:sldId id="106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4CBEA2-F0ED-4D53-82F7-DE5740E5D7B2}">
          <p14:sldIdLst>
            <p14:sldId id="1087"/>
            <p14:sldId id="1022"/>
            <p14:sldId id="1028"/>
            <p14:sldId id="1064"/>
            <p14:sldId id="1054"/>
            <p14:sldId id="1071"/>
            <p14:sldId id="1029"/>
            <p14:sldId id="1065"/>
            <p14:sldId id="1092"/>
            <p14:sldId id="1093"/>
            <p14:sldId id="1116"/>
            <p14:sldId id="1117"/>
            <p14:sldId id="1030"/>
            <p14:sldId id="1066"/>
            <p14:sldId id="1118"/>
            <p14:sldId id="1076"/>
            <p14:sldId id="1077"/>
            <p14:sldId id="1119"/>
            <p14:sldId id="1075"/>
            <p14:sldId id="1032"/>
            <p14:sldId id="1079"/>
            <p14:sldId id="1121"/>
            <p14:sldId id="1123"/>
            <p14:sldId id="1122"/>
            <p14:sldId id="1080"/>
            <p14:sldId id="1120"/>
            <p14:sldId id="1067"/>
            <p14:sldId id="1034"/>
            <p14:sldId id="1068"/>
            <p14:sldId id="1124"/>
            <p14:sldId id="1081"/>
            <p14:sldId id="1091"/>
            <p14:sldId id="1036"/>
            <p14:sldId id="1083"/>
            <p14:sldId id="106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Andersson" initials="KA" lastIdx="6" clrIdx="0">
    <p:extLst>
      <p:ext uri="{19B8F6BF-5375-455C-9EA6-DF929625EA0E}">
        <p15:presenceInfo xmlns:p15="http://schemas.microsoft.com/office/powerpoint/2012/main" userId="S::kandersson@unicef.org::4e63ed49-1f64-4ac8-926f-b0b68570b00e" providerId="AD"/>
      </p:ext>
    </p:extLst>
  </p:cmAuthor>
  <p:cmAuthor id="2" name="Manahil Siddiqi" initials="MS" lastIdx="1" clrIdx="1">
    <p:extLst>
      <p:ext uri="{19B8F6BF-5375-455C-9EA6-DF929625EA0E}">
        <p15:presenceInfo xmlns:p15="http://schemas.microsoft.com/office/powerpoint/2012/main" userId="S::msiddiqi@unicef.org::6d1286a8-2ea8-429d-91aa-b94cd04ccdf4" providerId="AD"/>
      </p:ext>
    </p:extLst>
  </p:cmAuthor>
  <p:cmAuthor id="3" name="Shiraz Chakera" initials="SC" lastIdx="4" clrIdx="2">
    <p:extLst>
      <p:ext uri="{19B8F6BF-5375-455C-9EA6-DF929625EA0E}">
        <p15:presenceInfo xmlns:p15="http://schemas.microsoft.com/office/powerpoint/2012/main" userId="S::schakera@unicef.org::a2d8da05-10c1-41e3-b0a5-4b0bfeef8c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1A4B"/>
    <a:srgbClr val="F7931D"/>
    <a:srgbClr val="975C14"/>
    <a:srgbClr val="FF4D37"/>
    <a:srgbClr val="A26215"/>
    <a:srgbClr val="CC7A19"/>
    <a:srgbClr val="77777A"/>
    <a:srgbClr val="374EA2"/>
    <a:srgbClr val="81BD41"/>
    <a:srgbClr val="00A3DB"/>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84459" autoAdjust="0"/>
  </p:normalViewPr>
  <p:slideViewPr>
    <p:cSldViewPr snapToGrid="0">
      <p:cViewPr varScale="1">
        <p:scale>
          <a:sx n="63" d="100"/>
          <a:sy n="63" d="100"/>
        </p:scale>
        <p:origin x="825" y="42"/>
      </p:cViewPr>
      <p:guideLst/>
    </p:cSldViewPr>
  </p:slideViewPr>
  <p:outlineViewPr>
    <p:cViewPr>
      <p:scale>
        <a:sx n="33" d="100"/>
        <a:sy n="33" d="100"/>
      </p:scale>
      <p:origin x="0" y="-82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20D9B-FDA9-E649-BFD6-FB5F696A8D36}"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0D4B0-C1B5-8542-89A8-2703E779CBD1}" type="slidenum">
              <a:rPr lang="en-US" smtClean="0"/>
              <a:t>‹#›</a:t>
            </a:fld>
            <a:endParaRPr lang="en-US"/>
          </a:p>
        </p:txBody>
      </p:sp>
    </p:spTree>
    <p:extLst>
      <p:ext uri="{BB962C8B-B14F-4D97-AF65-F5344CB8AC3E}">
        <p14:creationId xmlns:p14="http://schemas.microsoft.com/office/powerpoint/2010/main" val="350628181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OOSCI: Global Out-of-school Children Initiative</a:t>
            </a:r>
          </a:p>
          <a:p>
            <a:r>
              <a:rPr lang="en-CA" dirty="0"/>
              <a:t>7DE: Seven Dimensions of Exclusion</a:t>
            </a:r>
          </a:p>
          <a:p>
            <a:r>
              <a:rPr lang="en-CA" dirty="0" err="1"/>
              <a:t>MoRES</a:t>
            </a:r>
            <a:r>
              <a:rPr lang="en-CA" dirty="0"/>
              <a:t>: Monitoring Results for Equity System </a:t>
            </a:r>
          </a:p>
        </p:txBody>
      </p:sp>
      <p:sp>
        <p:nvSpPr>
          <p:cNvPr id="4" name="Slide Number Placeholder 3"/>
          <p:cNvSpPr>
            <a:spLocks noGrp="1"/>
          </p:cNvSpPr>
          <p:nvPr>
            <p:ph type="sldNum" sz="quarter" idx="5"/>
          </p:nvPr>
        </p:nvSpPr>
        <p:spPr/>
        <p:txBody>
          <a:bodyPr/>
          <a:lstStyle/>
          <a:p>
            <a:fld id="{30C0D4B0-C1B5-8542-89A8-2703E779CBD1}" type="slidenum">
              <a:rPr lang="en-US" smtClean="0"/>
              <a:t>4</a:t>
            </a:fld>
            <a:endParaRPr lang="en-US"/>
          </a:p>
        </p:txBody>
      </p:sp>
    </p:spTree>
    <p:extLst>
      <p:ext uri="{BB962C8B-B14F-4D97-AF65-F5344CB8AC3E}">
        <p14:creationId xmlns:p14="http://schemas.microsoft.com/office/powerpoint/2010/main" val="701680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See Annex B for a deeper discussion of the visibility model, and Table 1.2 for a comparison of the visibility model with the 7DE model.</a:t>
            </a:r>
          </a:p>
        </p:txBody>
      </p:sp>
      <p:sp>
        <p:nvSpPr>
          <p:cNvPr id="4" name="Slide Number Placeholder 3"/>
          <p:cNvSpPr>
            <a:spLocks noGrp="1"/>
          </p:cNvSpPr>
          <p:nvPr>
            <p:ph type="sldNum" sz="quarter" idx="5"/>
          </p:nvPr>
        </p:nvSpPr>
        <p:spPr/>
        <p:txBody>
          <a:bodyPr/>
          <a:lstStyle/>
          <a:p>
            <a:fld id="{30C0D4B0-C1B5-8542-89A8-2703E779CBD1}" type="slidenum">
              <a:rPr lang="en-US" smtClean="0"/>
              <a:t>19</a:t>
            </a:fld>
            <a:endParaRPr lang="en-US"/>
          </a:p>
        </p:txBody>
      </p:sp>
    </p:spTree>
    <p:extLst>
      <p:ext uri="{BB962C8B-B14F-4D97-AF65-F5344CB8AC3E}">
        <p14:creationId xmlns:p14="http://schemas.microsoft.com/office/powerpoint/2010/main" val="584623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20</a:t>
            </a:fld>
            <a:endParaRPr lang="en-US"/>
          </a:p>
        </p:txBody>
      </p:sp>
    </p:spTree>
    <p:extLst>
      <p:ext uri="{BB962C8B-B14F-4D97-AF65-F5344CB8AC3E}">
        <p14:creationId xmlns:p14="http://schemas.microsoft.com/office/powerpoint/2010/main" val="17790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SABER: </a:t>
            </a:r>
            <a:r>
              <a:rPr lang="en-US" b="0" i="0" dirty="0">
                <a:solidFill>
                  <a:srgbClr val="BDC1C6"/>
                </a:solidFill>
                <a:effectLst/>
                <a:latin typeface="arial" panose="020B0604020202020204" pitchFamily="34" charset="0"/>
              </a:rPr>
              <a:t>Systems Approach for Better Education Results</a:t>
            </a:r>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24</a:t>
            </a:fld>
            <a:endParaRPr lang="en-US"/>
          </a:p>
        </p:txBody>
      </p:sp>
    </p:spTree>
    <p:extLst>
      <p:ext uri="{BB962C8B-B14F-4D97-AF65-F5344CB8AC3E}">
        <p14:creationId xmlns:p14="http://schemas.microsoft.com/office/powerpoint/2010/main" val="37789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3F3F41"/>
                </a:solidFill>
                <a:latin typeface="Univers LT Std 57 Cn"/>
              </a:rPr>
              <a:t>UNICEF. 2021. ‘UNICEF Procedure on Ethical Standards in Research, Evaluation, Data Collection and Analysis.’ PROCEDURE/OOR/2021/001. New York: UNICEF. </a:t>
            </a:r>
            <a:r>
              <a:rPr lang="en-US" sz="1800" b="0" i="0" u="sng" strike="noStrike" baseline="0" dirty="0">
                <a:solidFill>
                  <a:srgbClr val="004461"/>
                </a:solidFill>
                <a:latin typeface="Univers LT Std 57 Cn"/>
              </a:rPr>
              <a:t>https://www.unicef.org/ evaluation/media/1786/file/UNICEF%20 Procedure%20on%20Ethical%20 Standards%20in%20Research,%20 Evaluation,%20Data%20Collection%20 and%20Analysis.pdf</a:t>
            </a:r>
            <a:r>
              <a:rPr lang="en-US" sz="1800" b="0" i="0" u="none" strike="noStrike" baseline="0" dirty="0">
                <a:solidFill>
                  <a:srgbClr val="3F3F41"/>
                </a:solidFill>
                <a:latin typeface="Univers LT Std 57 Cn"/>
              </a:rPr>
              <a:t>. </a:t>
            </a:r>
          </a:p>
          <a:p>
            <a:r>
              <a:rPr lang="en-CA" sz="1800" b="0" i="0" u="none" strike="noStrike" baseline="0" dirty="0">
                <a:solidFill>
                  <a:srgbClr val="3F3F41"/>
                </a:solidFill>
                <a:latin typeface="Univers LT Std 57 Cn"/>
              </a:rPr>
              <a:t>Important considerations </a:t>
            </a:r>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26</a:t>
            </a:fld>
            <a:endParaRPr lang="en-US"/>
          </a:p>
        </p:txBody>
      </p:sp>
    </p:spTree>
    <p:extLst>
      <p:ext uri="{BB962C8B-B14F-4D97-AF65-F5344CB8AC3E}">
        <p14:creationId xmlns:p14="http://schemas.microsoft.com/office/powerpoint/2010/main" val="3527470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28</a:t>
            </a:fld>
            <a:endParaRPr lang="en-US"/>
          </a:p>
        </p:txBody>
      </p:sp>
    </p:spTree>
    <p:extLst>
      <p:ext uri="{BB962C8B-B14F-4D97-AF65-F5344CB8AC3E}">
        <p14:creationId xmlns:p14="http://schemas.microsoft.com/office/powerpoint/2010/main" val="1315555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33</a:t>
            </a:fld>
            <a:endParaRPr lang="en-US"/>
          </a:p>
        </p:txBody>
      </p:sp>
    </p:spTree>
    <p:extLst>
      <p:ext uri="{BB962C8B-B14F-4D97-AF65-F5344CB8AC3E}">
        <p14:creationId xmlns:p14="http://schemas.microsoft.com/office/powerpoint/2010/main" val="360989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5</a:t>
            </a:fld>
            <a:endParaRPr lang="en-US"/>
          </a:p>
        </p:txBody>
      </p:sp>
    </p:spTree>
    <p:extLst>
      <p:ext uri="{BB962C8B-B14F-4D97-AF65-F5344CB8AC3E}">
        <p14:creationId xmlns:p14="http://schemas.microsoft.com/office/powerpoint/2010/main" val="404354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CA" sz="1200" i="1" dirty="0"/>
              <a:t>[Note: This section presents the main findings of the Data Chapter 2, in order to guide the following discussions on barriers to education]</a:t>
            </a:r>
          </a:p>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7</a:t>
            </a:fld>
            <a:endParaRPr lang="en-US"/>
          </a:p>
        </p:txBody>
      </p:sp>
    </p:spTree>
    <p:extLst>
      <p:ext uri="{BB962C8B-B14F-4D97-AF65-F5344CB8AC3E}">
        <p14:creationId xmlns:p14="http://schemas.microsoft.com/office/powerpoint/2010/main" val="401554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8</a:t>
            </a:fld>
            <a:endParaRPr lang="en-US"/>
          </a:p>
        </p:txBody>
      </p:sp>
    </p:spTree>
    <p:extLst>
      <p:ext uri="{BB962C8B-B14F-4D97-AF65-F5344CB8AC3E}">
        <p14:creationId xmlns:p14="http://schemas.microsoft.com/office/powerpoint/2010/main" val="427736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CA" dirty="0">
                <a:latin typeface="Arial" panose="020B0604020202020204" pitchFamily="34" charset="0"/>
                <a:cs typeface="Arial" panose="020B0604020202020204" pitchFamily="34" charset="0"/>
              </a:rPr>
              <a:t>[Note: Insert table or figure here with the number and share of children in the Dimensions 1,2,3 and 6, from the 7DE tool or otherwise].</a:t>
            </a:r>
          </a:p>
        </p:txBody>
      </p:sp>
      <p:sp>
        <p:nvSpPr>
          <p:cNvPr id="4" name="Slide Number Placeholder 3"/>
          <p:cNvSpPr>
            <a:spLocks noGrp="1"/>
          </p:cNvSpPr>
          <p:nvPr>
            <p:ph type="sldNum" sz="quarter" idx="5"/>
          </p:nvPr>
        </p:nvSpPr>
        <p:spPr/>
        <p:txBody>
          <a:bodyPr/>
          <a:lstStyle/>
          <a:p>
            <a:fld id="{30C0D4B0-C1B5-8542-89A8-2703E779CBD1}" type="slidenum">
              <a:rPr lang="en-US" smtClean="0"/>
              <a:t>9</a:t>
            </a:fld>
            <a:endParaRPr lang="en-US"/>
          </a:p>
        </p:txBody>
      </p:sp>
    </p:spTree>
    <p:extLst>
      <p:ext uri="{BB962C8B-B14F-4D97-AF65-F5344CB8AC3E}">
        <p14:creationId xmlns:p14="http://schemas.microsoft.com/office/powerpoint/2010/main" val="86826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CA" dirty="0">
                <a:latin typeface="Arial" panose="020B0604020202020204" pitchFamily="34" charset="0"/>
                <a:cs typeface="Arial" panose="020B0604020202020204" pitchFamily="34" charset="0"/>
              </a:rPr>
              <a:t>[Note: Insert figure here with the relevant visualization of the share of children enrolled in school (by age and level) and in the 7DE, from the 7DE tool or otherwise].</a:t>
            </a:r>
          </a:p>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11</a:t>
            </a:fld>
            <a:endParaRPr lang="en-US"/>
          </a:p>
        </p:txBody>
      </p:sp>
    </p:spTree>
    <p:extLst>
      <p:ext uri="{BB962C8B-B14F-4D97-AF65-F5344CB8AC3E}">
        <p14:creationId xmlns:p14="http://schemas.microsoft.com/office/powerpoint/2010/main" val="348799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13</a:t>
            </a:fld>
            <a:endParaRPr lang="en-US"/>
          </a:p>
        </p:txBody>
      </p:sp>
    </p:spTree>
    <p:extLst>
      <p:ext uri="{BB962C8B-B14F-4D97-AF65-F5344CB8AC3E}">
        <p14:creationId xmlns:p14="http://schemas.microsoft.com/office/powerpoint/2010/main" val="304385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14</a:t>
            </a:fld>
            <a:endParaRPr lang="en-US"/>
          </a:p>
        </p:txBody>
      </p:sp>
    </p:spTree>
    <p:extLst>
      <p:ext uri="{BB962C8B-B14F-4D97-AF65-F5344CB8AC3E}">
        <p14:creationId xmlns:p14="http://schemas.microsoft.com/office/powerpoint/2010/main" val="4213625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15</a:t>
            </a:fld>
            <a:endParaRPr lang="en-US"/>
          </a:p>
        </p:txBody>
      </p:sp>
    </p:spTree>
    <p:extLst>
      <p:ext uri="{BB962C8B-B14F-4D97-AF65-F5344CB8AC3E}">
        <p14:creationId xmlns:p14="http://schemas.microsoft.com/office/powerpoint/2010/main" val="1216919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7F4C4A3-131D-DB01-7FB0-5BCC2E632B79}"/>
              </a:ext>
            </a:extLst>
          </p:cNvPr>
          <p:cNvSpPr>
            <a:spLocks noGrp="1"/>
          </p:cNvSpPr>
          <p:nvPr>
            <p:ph type="pic" sz="quarter" idx="10"/>
          </p:nvPr>
        </p:nvSpPr>
        <p:spPr>
          <a:xfrm>
            <a:off x="-61472" y="-92208"/>
            <a:ext cx="12317506" cy="4751859"/>
          </a:xfrm>
        </p:spPr>
        <p:txBody>
          <a:bodyPr/>
          <a:lstStyle/>
          <a:p>
            <a:endParaRPr lang="en-US" dirty="0"/>
          </a:p>
        </p:txBody>
      </p:sp>
      <p:sp>
        <p:nvSpPr>
          <p:cNvPr id="2" name="Title 1"/>
          <p:cNvSpPr>
            <a:spLocks noGrp="1"/>
          </p:cNvSpPr>
          <p:nvPr>
            <p:ph type="ctrTitle"/>
          </p:nvPr>
        </p:nvSpPr>
        <p:spPr>
          <a:xfrm>
            <a:off x="0" y="4659650"/>
            <a:ext cx="12192000" cy="1231011"/>
          </a:xfrm>
          <a:prstGeom prst="rect">
            <a:avLst/>
          </a:prstGeom>
        </p:spPr>
        <p:txBody>
          <a:bodyPr anchor="b"/>
          <a:lstStyle>
            <a:lvl1pPr algn="ctr">
              <a:defRPr sz="6000">
                <a:solidFill>
                  <a:schemeClr val="accent2"/>
                </a:solidFill>
              </a:defRPr>
            </a:lvl1pPr>
          </a:lstStyle>
          <a:p>
            <a:r>
              <a:rPr lang="en-US" dirty="0"/>
              <a:t>Click to edit Master title style</a:t>
            </a:r>
          </a:p>
        </p:txBody>
      </p:sp>
      <p:sp>
        <p:nvSpPr>
          <p:cNvPr id="3" name="Subtitle 2"/>
          <p:cNvSpPr>
            <a:spLocks noGrp="1"/>
          </p:cNvSpPr>
          <p:nvPr>
            <p:ph type="subTitle" idx="1" hasCustomPrompt="1"/>
          </p:nvPr>
        </p:nvSpPr>
        <p:spPr>
          <a:xfrm>
            <a:off x="0" y="5904950"/>
            <a:ext cx="12192000" cy="953050"/>
          </a:xfrm>
        </p:spPr>
        <p:txBody>
          <a:bodyPr/>
          <a:lstStyle>
            <a:lvl1pPr marL="0" indent="0" algn="ctr">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9" name="Group 18">
            <a:extLst>
              <a:ext uri="{FF2B5EF4-FFF2-40B4-BE49-F238E27FC236}">
                <a16:creationId xmlns:a16="http://schemas.microsoft.com/office/drawing/2014/main" id="{345137B5-5089-5D43-F741-F3AB8C9FB5BB}"/>
              </a:ext>
            </a:extLst>
          </p:cNvPr>
          <p:cNvGrpSpPr/>
          <p:nvPr userDrawn="1"/>
        </p:nvGrpSpPr>
        <p:grpSpPr>
          <a:xfrm>
            <a:off x="0" y="4385237"/>
            <a:ext cx="12192000" cy="275493"/>
            <a:chOff x="0" y="4369869"/>
            <a:chExt cx="9586251" cy="275493"/>
          </a:xfrm>
        </p:grpSpPr>
        <p:sp>
          <p:nvSpPr>
            <p:cNvPr id="9" name="Rectangle 8">
              <a:extLst>
                <a:ext uri="{FF2B5EF4-FFF2-40B4-BE49-F238E27FC236}">
                  <a16:creationId xmlns:a16="http://schemas.microsoft.com/office/drawing/2014/main" id="{6E73769C-C404-C8B6-3B87-F0927762C717}"/>
                </a:ext>
              </a:extLst>
            </p:cNvPr>
            <p:cNvSpPr/>
            <p:nvPr userDrawn="1"/>
          </p:nvSpPr>
          <p:spPr>
            <a:xfrm>
              <a:off x="0" y="4369869"/>
              <a:ext cx="1065139"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141B8F-38ED-A48A-BA46-E20B50D6E68B}"/>
                </a:ext>
              </a:extLst>
            </p:cNvPr>
            <p:cNvSpPr/>
            <p:nvPr userDrawn="1"/>
          </p:nvSpPr>
          <p:spPr>
            <a:xfrm>
              <a:off x="1065139" y="4369869"/>
              <a:ext cx="1065139"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864E11-E595-6DD8-DCF9-64A830644340}"/>
                </a:ext>
              </a:extLst>
            </p:cNvPr>
            <p:cNvSpPr/>
            <p:nvPr userDrawn="1"/>
          </p:nvSpPr>
          <p:spPr>
            <a:xfrm>
              <a:off x="2130278" y="4369869"/>
              <a:ext cx="1065139"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0ACF2-55C8-1CFC-0893-E12BE966462E}"/>
                </a:ext>
              </a:extLst>
            </p:cNvPr>
            <p:cNvSpPr/>
            <p:nvPr userDrawn="1"/>
          </p:nvSpPr>
          <p:spPr>
            <a:xfrm>
              <a:off x="3195417" y="4369869"/>
              <a:ext cx="1065139"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BF0D0E-6F0F-98DF-7488-9D2AADBAA16D}"/>
                </a:ext>
              </a:extLst>
            </p:cNvPr>
            <p:cNvSpPr/>
            <p:nvPr userDrawn="1"/>
          </p:nvSpPr>
          <p:spPr>
            <a:xfrm>
              <a:off x="4260556" y="4369869"/>
              <a:ext cx="1065139"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0CF4A3-BA66-897F-ED04-14D39B07D8B0}"/>
                </a:ext>
              </a:extLst>
            </p:cNvPr>
            <p:cNvSpPr/>
            <p:nvPr userDrawn="1"/>
          </p:nvSpPr>
          <p:spPr>
            <a:xfrm>
              <a:off x="5325695" y="4369869"/>
              <a:ext cx="1065139"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B50909-BF57-DCC9-4F23-892BCA530ED7}"/>
                </a:ext>
              </a:extLst>
            </p:cNvPr>
            <p:cNvSpPr/>
            <p:nvPr userDrawn="1"/>
          </p:nvSpPr>
          <p:spPr>
            <a:xfrm>
              <a:off x="6390834" y="4369869"/>
              <a:ext cx="1065139" cy="275493"/>
            </a:xfrm>
            <a:prstGeom prst="rect">
              <a:avLst/>
            </a:prstGeom>
            <a:solidFill>
              <a:srgbClr val="F7931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DAD09DC-C3F7-5639-EF58-DF6DE4F60A7C}"/>
                </a:ext>
              </a:extLst>
            </p:cNvPr>
            <p:cNvSpPr/>
            <p:nvPr userDrawn="1"/>
          </p:nvSpPr>
          <p:spPr>
            <a:xfrm>
              <a:off x="7455973" y="4369869"/>
              <a:ext cx="1065139" cy="275493"/>
            </a:xfrm>
            <a:prstGeom prst="rect">
              <a:avLst/>
            </a:prstGeom>
            <a:solidFill>
              <a:srgbClr val="961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3D38B9-8326-08F6-8C19-3AE1D20D00A3}"/>
                </a:ext>
              </a:extLst>
            </p:cNvPr>
            <p:cNvSpPr/>
            <p:nvPr userDrawn="1"/>
          </p:nvSpPr>
          <p:spPr>
            <a:xfrm>
              <a:off x="8521112" y="4369869"/>
              <a:ext cx="1065139" cy="275493"/>
            </a:xfrm>
            <a:prstGeom prst="rect">
              <a:avLst/>
            </a:prstGeom>
            <a:solidFill>
              <a:srgbClr val="77777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B5D3791A-A50F-379F-00D1-DCDE5F2C8917}"/>
              </a:ext>
            </a:extLst>
          </p:cNvPr>
          <p:cNvSpPr>
            <a:spLocks noGrp="1"/>
          </p:cNvSpPr>
          <p:nvPr>
            <p:ph type="body" sz="quarter" idx="11" hasCustomPrompt="1"/>
          </p:nvPr>
        </p:nvSpPr>
        <p:spPr>
          <a:xfrm>
            <a:off x="7599363" y="4179634"/>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051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Purpl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3"/>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3"/>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B6BDD57F-56E8-5849-7EAF-5E5F1A34EC41}"/>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1672920-DDE4-0149-B30F-BB4D2FA28F7E}"/>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5708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360828" cy="1732750"/>
          </a:xfrm>
          <a:prstGeom prst="rect">
            <a:avLst/>
          </a:prstGeom>
        </p:spPr>
        <p:txBody>
          <a:bodyPr anchor="t"/>
          <a:lstStyle>
            <a:lvl1pPr>
              <a:defRPr sz="6000">
                <a:solidFill>
                  <a:schemeClr val="accent4"/>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360828" cy="427179"/>
          </a:xfrm>
        </p:spPr>
        <p:txBody>
          <a:bodyPr anchor="b"/>
          <a:lstStyle>
            <a:lvl1pPr marL="0" indent="0">
              <a:buNone/>
              <a:defRPr sz="2400" b="0" i="0">
                <a:solidFill>
                  <a:schemeClr val="accent4"/>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C7D26D19-43F4-8382-BB2A-B7D4668603A0}"/>
              </a:ext>
            </a:extLst>
          </p:cNvPr>
          <p:cNvSpPr/>
          <p:nvPr userDrawn="1"/>
        </p:nvSpPr>
        <p:spPr>
          <a:xfrm>
            <a:off x="9757442" y="4790279"/>
            <a:ext cx="2213002" cy="1940934"/>
          </a:xfrm>
          <a:prstGeom prst="rect">
            <a:avLst/>
          </a:prstGeom>
          <a:solidFill>
            <a:schemeClr val="bg1">
              <a:alpha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F3D54B3-6A9D-4121-1600-4B530DBCE84D}"/>
              </a:ext>
            </a:extLst>
          </p:cNvPr>
          <p:cNvCxnSpPr/>
          <p:nvPr userDrawn="1"/>
        </p:nvCxnSpPr>
        <p:spPr>
          <a:xfrm>
            <a:off x="9818914" y="5143745"/>
            <a:ext cx="2051638"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C766E0-EAE6-C303-6FDE-7F12FF4298B1}"/>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4"/>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2BE5C36D-807D-D356-6E2F-663429BA1306}"/>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24FCDB5C-D7F1-5D3B-EB12-E9FDA3ED3888}"/>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6">
            <a:extLst>
              <a:ext uri="{FF2B5EF4-FFF2-40B4-BE49-F238E27FC236}">
                <a16:creationId xmlns:a16="http://schemas.microsoft.com/office/drawing/2014/main" id="{E815EAC1-1E00-9A33-CC57-8BED6B059A85}"/>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7941E">
                    <a:alpha val="10000"/>
                  </a:srgbClr>
                </a:solidFill>
              </a:defRPr>
            </a:lvl1pPr>
            <a:lvl2pPr marL="457200" indent="0" algn="ctr">
              <a:buNone/>
              <a:defRPr sz="20000" b="1">
                <a:solidFill>
                  <a:srgbClr val="F7941E">
                    <a:alpha val="10000"/>
                  </a:srgbClr>
                </a:solidFill>
              </a:defRPr>
            </a:lvl2pPr>
            <a:lvl3pPr marL="914400" indent="0" algn="ctr">
              <a:buNone/>
              <a:defRPr sz="20000" b="1">
                <a:solidFill>
                  <a:srgbClr val="F7941E">
                    <a:alpha val="10000"/>
                  </a:srgbClr>
                </a:solidFill>
              </a:defRPr>
            </a:lvl3pPr>
            <a:lvl4pPr marL="1371600" indent="0" algn="ctr">
              <a:buNone/>
              <a:defRPr sz="20000" b="1">
                <a:solidFill>
                  <a:srgbClr val="F7941E">
                    <a:alpha val="10000"/>
                  </a:srgbClr>
                </a:solidFill>
              </a:defRPr>
            </a:lvl4pPr>
            <a:lvl5pPr marL="1828800" indent="0" algn="ctr">
              <a:buNone/>
              <a:defRPr sz="20000" b="1">
                <a:solidFill>
                  <a:srgbClr val="F7941E">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470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E22A63C1-8CFE-02BA-63FC-88D23C288D19}"/>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13309BBF-5270-6D48-C2C7-F9759973CBD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1CA2871B-1EF6-8D3B-7639-C0C5927B8D17}"/>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462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Orang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C17BB0F7-3EC2-73F6-A1BA-6C85D5C90EA9}"/>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DA7201A-4865-5B32-EA17-91D25BDF1982}"/>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798921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Orang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CEBDD556-CF71-B6F6-686E-BF79E7BFC2C9}"/>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16CC14D7-2E67-7CD0-A4DA-90EC4AA30D8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006233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Orang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4"/>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677D7CB-7D18-863E-1087-E4FC69978FE7}"/>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17B6AA2B-DBE2-4806-0EDB-1D8A4E3FBE4A}"/>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750452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yan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1"/>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Rectangle 17">
            <a:extLst>
              <a:ext uri="{FF2B5EF4-FFF2-40B4-BE49-F238E27FC236}">
                <a16:creationId xmlns:a16="http://schemas.microsoft.com/office/drawing/2014/main" id="{114150B2-C286-7356-91FB-B7CD6A4136F2}"/>
              </a:ext>
            </a:extLst>
          </p:cNvPr>
          <p:cNvSpPr/>
          <p:nvPr userDrawn="1"/>
        </p:nvSpPr>
        <p:spPr>
          <a:xfrm>
            <a:off x="9757442" y="4790279"/>
            <a:ext cx="2213002" cy="1940934"/>
          </a:xfrm>
          <a:prstGeom prst="rect">
            <a:avLst/>
          </a:prstGeom>
          <a:solidFill>
            <a:schemeClr val="bg1">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F65E1AB-F8E0-4612-6A73-05BDBA898A87}"/>
              </a:ext>
            </a:extLst>
          </p:cNvPr>
          <p:cNvCxnSpPr/>
          <p:nvPr userDrawn="1"/>
        </p:nvCxnSpPr>
        <p:spPr>
          <a:xfrm>
            <a:off x="9818914" y="5143745"/>
            <a:ext cx="205163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123674-1434-F788-F283-4449B420C33E}"/>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1"/>
                </a:solidFill>
                <a:latin typeface="Aleo" panose="020F0502020204030203" pitchFamily="34" charset="77"/>
              </a:rPr>
              <a:t>SECTION CONTENTS</a:t>
            </a:r>
          </a:p>
        </p:txBody>
      </p:sp>
      <p:sp>
        <p:nvSpPr>
          <p:cNvPr id="21" name="Text Placeholder 28">
            <a:extLst>
              <a:ext uri="{FF2B5EF4-FFF2-40B4-BE49-F238E27FC236}">
                <a16:creationId xmlns:a16="http://schemas.microsoft.com/office/drawing/2014/main" id="{6A590FD8-00C9-2C23-EC45-1D54481E1ECD}"/>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D6A48BC4-4C25-FDB7-C5F3-DE31C3F1565D}"/>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25E3B9C8-611F-DC10-565A-D503F331E342}"/>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00A3DB">
                    <a:alpha val="10000"/>
                  </a:srgbClr>
                </a:solidFill>
              </a:defRPr>
            </a:lvl1pPr>
            <a:lvl2pPr marL="457200" indent="0" algn="ctr">
              <a:buNone/>
              <a:defRPr sz="20000" b="1">
                <a:solidFill>
                  <a:srgbClr val="00A3DB">
                    <a:alpha val="10000"/>
                  </a:srgbClr>
                </a:solidFill>
              </a:defRPr>
            </a:lvl2pPr>
            <a:lvl3pPr marL="914400" indent="0" algn="ctr">
              <a:buNone/>
              <a:defRPr sz="20000" b="1">
                <a:solidFill>
                  <a:srgbClr val="00A3DB">
                    <a:alpha val="10000"/>
                  </a:srgbClr>
                </a:solidFill>
              </a:defRPr>
            </a:lvl3pPr>
            <a:lvl4pPr marL="1371600" indent="0" algn="ctr">
              <a:buNone/>
              <a:defRPr sz="20000" b="1">
                <a:solidFill>
                  <a:srgbClr val="00A3DB">
                    <a:alpha val="10000"/>
                  </a:srgbClr>
                </a:solidFill>
              </a:defRPr>
            </a:lvl4pPr>
            <a:lvl5pPr marL="1828800" indent="0" algn="ctr">
              <a:buNone/>
              <a:defRPr sz="20000" b="1">
                <a:solidFill>
                  <a:srgbClr val="00A3DB">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61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yan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9AA484FE-CFCF-A8D6-E454-2CE3DAC163F2}"/>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D0EC4411-B73B-50C8-AB2E-3FD4E4B8D08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56917698-E0FE-E4BB-FEC8-6767CAAFCE18}"/>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152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yan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8719DB82-5C90-16EB-7425-A2161E81896F}"/>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A799C093-CF53-329C-EEEC-B85890D829D0}"/>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6248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yan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D3AA860-63BE-1B85-3C86-68D05037D8CD}"/>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C9134EAE-34E7-4B66-A66F-0AE203BCED1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09767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8877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yan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1"/>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CC1F6BC-0CA4-7C6F-EDBA-92C48B4FB4EB}"/>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A671385E-6FED-41E2-50F3-EBDDAD6546E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581208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5"/>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5"/>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C2C38461-CB98-6733-155E-50C91DF9FC01}"/>
              </a:ext>
            </a:extLst>
          </p:cNvPr>
          <p:cNvSpPr/>
          <p:nvPr userDrawn="1"/>
        </p:nvSpPr>
        <p:spPr>
          <a:xfrm>
            <a:off x="9757442" y="4790279"/>
            <a:ext cx="2213002" cy="1940934"/>
          </a:xfrm>
          <a:prstGeom prst="rect">
            <a:avLst/>
          </a:prstGeom>
          <a:solidFill>
            <a:schemeClr val="bg1">
              <a:alpha val="8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8EA5C9A-CA98-799F-E849-6DAA3225B2CB}"/>
              </a:ext>
            </a:extLst>
          </p:cNvPr>
          <p:cNvCxnSpPr/>
          <p:nvPr userDrawn="1"/>
        </p:nvCxnSpPr>
        <p:spPr>
          <a:xfrm>
            <a:off x="9818914" y="5143745"/>
            <a:ext cx="205163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7EB2D8-B440-EF07-E87F-117D6050D0F1}"/>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5"/>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9D40F90C-63CD-1E8C-92BF-43DEDDB5B827}"/>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C8444C1-1CEF-202B-9614-56FC6CAB83A1}"/>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AB5493B4-5744-E878-D04A-4DA68197E204}"/>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81BD41">
                    <a:alpha val="10000"/>
                  </a:srgbClr>
                </a:solidFill>
              </a:defRPr>
            </a:lvl1pPr>
            <a:lvl2pPr marL="457200" indent="0" algn="ctr">
              <a:buNone/>
              <a:defRPr sz="20000" b="1">
                <a:solidFill>
                  <a:srgbClr val="81BD41">
                    <a:alpha val="10000"/>
                  </a:srgbClr>
                </a:solidFill>
              </a:defRPr>
            </a:lvl2pPr>
            <a:lvl3pPr marL="914400" indent="0" algn="ctr">
              <a:buNone/>
              <a:defRPr sz="20000" b="1">
                <a:solidFill>
                  <a:srgbClr val="81BD41">
                    <a:alpha val="10000"/>
                  </a:srgbClr>
                </a:solidFill>
              </a:defRPr>
            </a:lvl3pPr>
            <a:lvl4pPr marL="1371600" indent="0" algn="ctr">
              <a:buNone/>
              <a:defRPr sz="20000" b="1">
                <a:solidFill>
                  <a:srgbClr val="81BD41">
                    <a:alpha val="10000"/>
                  </a:srgbClr>
                </a:solidFill>
              </a:defRPr>
            </a:lvl4pPr>
            <a:lvl5pPr marL="1828800" indent="0" algn="ctr">
              <a:buNone/>
              <a:defRPr sz="20000" b="1">
                <a:solidFill>
                  <a:srgbClr val="81BD41">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153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3C779F57-E71C-5BAB-FFD0-C31D00547B4F}"/>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4BAD6EA8-BAA9-7C83-C708-2359CB7AD513}"/>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5C41B3C-E5B5-B090-5983-D50B51718FC9}"/>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2576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Green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221DD96-A4E8-B8EC-7374-07555573EEDA}"/>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0201169B-9DCB-1C48-8C6F-3E4B835312E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61107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Green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EA4B8F17-724A-9CB8-56CF-F11A1267B188}"/>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C738D548-8BE7-E53B-C56E-65B851FAB2C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137189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Green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5"/>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E5FB3143-3590-424B-5EC2-DEA58C4D40F0}"/>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13FF3182-B185-D87F-8AEB-E09DF2EFA217}"/>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694150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6"/>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6"/>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91BFA14E-5B57-F8E8-44E6-CCF6242F3450}"/>
              </a:ext>
            </a:extLst>
          </p:cNvPr>
          <p:cNvSpPr/>
          <p:nvPr userDrawn="1"/>
        </p:nvSpPr>
        <p:spPr>
          <a:xfrm>
            <a:off x="9757442" y="4790279"/>
            <a:ext cx="2213002" cy="1940934"/>
          </a:xfrm>
          <a:prstGeom prst="rect">
            <a:avLst/>
          </a:prstGeom>
          <a:solidFill>
            <a:schemeClr val="bg1">
              <a:alpha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22C2C37-636E-57F7-E646-CC6730A7134D}"/>
              </a:ext>
            </a:extLst>
          </p:cNvPr>
          <p:cNvCxnSpPr/>
          <p:nvPr userDrawn="1"/>
        </p:nvCxnSpPr>
        <p:spPr>
          <a:xfrm>
            <a:off x="9818914" y="5143745"/>
            <a:ext cx="2051638"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D9AEA8-D3C8-FA45-46E6-6782A4CA8A9A}"/>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6"/>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5AD47DFD-CD99-3F47-265C-AB9EC8584D4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ADDE5505-5FA1-B571-8B98-571BC28E09E5}"/>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183DC1B8-E355-319D-662C-D28C2817A9F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F4D37">
                    <a:alpha val="10000"/>
                  </a:srgbClr>
                </a:solidFill>
              </a:defRPr>
            </a:lvl1pPr>
            <a:lvl2pPr marL="457200" indent="0" algn="ctr">
              <a:buNone/>
              <a:defRPr sz="20000" b="1">
                <a:solidFill>
                  <a:srgbClr val="FF4D37">
                    <a:alpha val="10000"/>
                  </a:srgbClr>
                </a:solidFill>
              </a:defRPr>
            </a:lvl2pPr>
            <a:lvl3pPr marL="914400" indent="0" algn="ctr">
              <a:buNone/>
              <a:defRPr sz="20000" b="1">
                <a:solidFill>
                  <a:srgbClr val="FF4D37">
                    <a:alpha val="10000"/>
                  </a:srgbClr>
                </a:solidFill>
              </a:defRPr>
            </a:lvl3pPr>
            <a:lvl4pPr marL="1371600" indent="0" algn="ctr">
              <a:buNone/>
              <a:defRPr sz="20000" b="1">
                <a:solidFill>
                  <a:srgbClr val="FF4D37">
                    <a:alpha val="10000"/>
                  </a:srgbClr>
                </a:solidFill>
              </a:defRPr>
            </a:lvl4pPr>
            <a:lvl5pPr marL="1828800" indent="0" algn="ctr">
              <a:buNone/>
              <a:defRPr sz="20000" b="1">
                <a:solidFill>
                  <a:srgbClr val="FF4D37">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2792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8B01A8B5-BDC2-ED79-A4A4-91B2D4A16E99}"/>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EA62F980-346E-9291-269B-AA100927A370}"/>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3A1967D-F1CF-E5D7-12FE-F6D3492A4070}"/>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277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Red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27B31F2-B06B-21AB-79F1-2EB28F145AAF}"/>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110738C-F686-7D76-7AC3-AA3A995A029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512745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Red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4B80192-2274-3C78-19EE-1BD0276E4E88}"/>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B428E19C-3A13-0C52-0A08-715DBF08CFD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12171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ntent Placeholder 2">
            <a:extLst>
              <a:ext uri="{FF2B5EF4-FFF2-40B4-BE49-F238E27FC236}">
                <a16:creationId xmlns:a16="http://schemas.microsoft.com/office/drawing/2014/main" id="{9F0695D2-6B21-4EC2-6017-E8B84EB68371}"/>
              </a:ext>
            </a:extLst>
          </p:cNvPr>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id="{717E9719-EE46-4B76-BBCE-22291E650DEF}"/>
              </a:ext>
            </a:extLst>
          </p:cNvPr>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326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Red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6"/>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AD22560-4272-5C59-FFCC-CF5497BB0044}"/>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E70E0BE4-A627-EB21-7C2B-2D5784A5644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028852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2"/>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2"/>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254FFF0-B549-E0F4-70CE-1DD8080FD62B}"/>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EDAB0D2C-9878-8480-D684-CF59377E2151}"/>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374EA2">
                    <a:alpha val="10000"/>
                  </a:srgbClr>
                </a:solidFill>
              </a:defRPr>
            </a:lvl1pPr>
            <a:lvl2pPr marL="457200" indent="0" algn="ctr">
              <a:buNone/>
              <a:defRPr sz="20000" b="1">
                <a:solidFill>
                  <a:srgbClr val="374EA2">
                    <a:alpha val="10000"/>
                  </a:srgbClr>
                </a:solidFill>
              </a:defRPr>
            </a:lvl2pPr>
            <a:lvl3pPr marL="914400" indent="0" algn="ctr">
              <a:buNone/>
              <a:defRPr sz="20000" b="1">
                <a:solidFill>
                  <a:srgbClr val="374EA2">
                    <a:alpha val="10000"/>
                  </a:srgbClr>
                </a:solidFill>
              </a:defRPr>
            </a:lvl3pPr>
            <a:lvl4pPr marL="1371600" indent="0" algn="ctr">
              <a:buNone/>
              <a:defRPr sz="20000" b="1">
                <a:solidFill>
                  <a:srgbClr val="374EA2">
                    <a:alpha val="10000"/>
                  </a:srgbClr>
                </a:solidFill>
              </a:defRPr>
            </a:lvl4pPr>
            <a:lvl5pPr marL="1828800" indent="0" algn="ctr">
              <a:buNone/>
              <a:defRPr sz="20000" b="1">
                <a:solidFill>
                  <a:srgbClr val="374EA2">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235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6C97980E-6070-AC72-7E96-12A88245A7FD}"/>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9C769961-7EF0-46BA-6D16-0DB76869315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029BEEB-F3FF-F131-D7B2-B849FF533163}"/>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801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Blu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34E2315A-4D3B-1432-B96E-2FA594A9CC49}"/>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1B7DAAC5-4D29-9AC3-7D0D-C1CDFF30E5B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788082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Blu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6CA13B9-A8A0-6640-D4B9-4C282CE576AA}"/>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9345996D-0FE2-ED9E-FA6B-43B2FE3F6A5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062070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lu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2"/>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992626F5-D1B5-9A01-F6E9-49F8F5321000}"/>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FCE5BF91-A8B0-DDE2-0F04-36E7A9CD59CF}"/>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354965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Yellow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rgbClr val="F7931D"/>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rgbClr val="F7931D"/>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rgbClr val="F7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rgbClr val="F7931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rgbClr val="F7931D"/>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5F757ED9-B616-C870-EA14-460C275FE701}"/>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D183A482-6621-7EF7-357C-BBABC48D98C7}"/>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FC000">
                    <a:alpha val="10000"/>
                  </a:srgbClr>
                </a:solidFill>
              </a:defRPr>
            </a:lvl1pPr>
            <a:lvl2pPr marL="457200" indent="0" algn="ctr">
              <a:buNone/>
              <a:defRPr sz="20000" b="1">
                <a:solidFill>
                  <a:srgbClr val="FFC000">
                    <a:alpha val="10000"/>
                  </a:srgbClr>
                </a:solidFill>
              </a:defRPr>
            </a:lvl2pPr>
            <a:lvl3pPr marL="914400" indent="0" algn="ctr">
              <a:buNone/>
              <a:defRPr sz="20000" b="1">
                <a:solidFill>
                  <a:srgbClr val="FFC000">
                    <a:alpha val="10000"/>
                  </a:srgbClr>
                </a:solidFill>
              </a:defRPr>
            </a:lvl3pPr>
            <a:lvl4pPr marL="1371600" indent="0" algn="ctr">
              <a:buNone/>
              <a:defRPr sz="20000" b="1">
                <a:solidFill>
                  <a:srgbClr val="FFC000">
                    <a:alpha val="10000"/>
                  </a:srgbClr>
                </a:solidFill>
              </a:defRPr>
            </a:lvl4pPr>
            <a:lvl5pPr marL="1828800" indent="0" algn="ctr">
              <a:buNone/>
              <a:defRPr sz="20000" b="1">
                <a:solidFill>
                  <a:srgbClr val="FFC000">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0882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Yellow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46168086-6763-9632-AA38-FEF032709D5F}"/>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3B9C7659-A9AB-F99E-A322-30BB288FFCDE}"/>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6D93BC06-7F28-5F3E-D12F-76968A959FF3}"/>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058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Yellow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0F56E80E-4C2E-19B0-4AE2-225911B91B58}"/>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479D8208-99F2-F514-B07D-C044E55982F0}"/>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83493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Yellow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rgbClr val="F793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rgbClr val="F793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48FAED8D-F55D-18DF-78DA-6B9305DD4E1C}"/>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DFA2455E-12FF-501A-F219-78357031AF8F}"/>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08451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9EBEE577-9A47-212D-7887-644DD7E84FC7}"/>
              </a:ext>
            </a:extLst>
          </p:cNvPr>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2DA03070-6600-EE2C-6018-A3D4F8D9D706}"/>
              </a:ext>
            </a:extLst>
          </p:cNvPr>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5650BCE0-28A7-DFD6-935D-656662A6FCD4}"/>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5">
            <a:extLst>
              <a:ext uri="{FF2B5EF4-FFF2-40B4-BE49-F238E27FC236}">
                <a16:creationId xmlns:a16="http://schemas.microsoft.com/office/drawing/2014/main" id="{4F723E93-88AC-3BD0-54CC-AD4A78001C00}"/>
              </a:ext>
            </a:extLst>
          </p:cNvPr>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0311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Yellow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F7931D"/>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rgbClr val="F7931D"/>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19504B8-6184-EDEF-7684-BB957E434B92}"/>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BE2AA39-55EB-295F-FEE4-529222B70A42}"/>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234652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rgundy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rgbClr val="961A4B"/>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rgbClr val="961A4B"/>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rgbClr val="961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rgbClr val="961A4B"/>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rgbClr val="961A4B"/>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16639DB-FF3E-85F1-890F-AFDEEA7EE937}"/>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5EA0CE55-D19B-980E-FF5F-DFA36007F16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961A4B">
                    <a:alpha val="10000"/>
                  </a:srgbClr>
                </a:solidFill>
              </a:defRPr>
            </a:lvl1pPr>
            <a:lvl2pPr marL="457200" indent="0" algn="ctr">
              <a:buNone/>
              <a:defRPr sz="20000" b="1">
                <a:solidFill>
                  <a:srgbClr val="961A4B">
                    <a:alpha val="10000"/>
                  </a:srgbClr>
                </a:solidFill>
              </a:defRPr>
            </a:lvl2pPr>
            <a:lvl3pPr marL="914400" indent="0" algn="ctr">
              <a:buNone/>
              <a:defRPr sz="20000" b="1">
                <a:solidFill>
                  <a:srgbClr val="961A4B">
                    <a:alpha val="10000"/>
                  </a:srgbClr>
                </a:solidFill>
              </a:defRPr>
            </a:lvl3pPr>
            <a:lvl4pPr marL="1371600" indent="0" algn="ctr">
              <a:buNone/>
              <a:defRPr sz="20000" b="1">
                <a:solidFill>
                  <a:srgbClr val="961A4B">
                    <a:alpha val="10000"/>
                  </a:srgbClr>
                </a:solidFill>
              </a:defRPr>
            </a:lvl4pPr>
            <a:lvl5pPr marL="1828800" indent="0" algn="ctr">
              <a:buNone/>
              <a:defRPr sz="20000" b="1">
                <a:solidFill>
                  <a:srgbClr val="961A4B">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371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rgundy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0F7E87F2-EC5D-860E-DD8C-9437465C17ED}"/>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06EB78FF-43C9-EB30-D750-C5C995D02BA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CEEA8463-72F1-E281-5F20-860512CE0AEE}"/>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262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Burgundy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7A828614-4796-B8D0-93F1-78160173BD78}"/>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A33D0CD-311F-80CF-64AC-8CBF83FFF69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408825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Burgundy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rgbClr val="961A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rgbClr val="961A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CFBD3C63-35CC-C28F-1835-25D4F579748C}"/>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4376D11C-5D92-824E-5AD7-639D8F1FA10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540953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Burgundy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961A4B"/>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rgbClr val="961A4B"/>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B8AAFB1F-8F80-75AB-E90C-7D8A782B5A01}"/>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EE4A5201-1ED3-BC57-7692-D40D91525526}"/>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4284180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rgbClr val="77777A"/>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rgbClr val="77777A"/>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rgbClr val="777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rgbClr val="77777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rgbClr val="77777A"/>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45A11781-7DBE-2901-D977-2550D7C1A0F4}"/>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42477892-DA09-CE86-3049-5F3D603E9B8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77777A">
                    <a:alpha val="10000"/>
                  </a:srgbClr>
                </a:solidFill>
              </a:defRPr>
            </a:lvl1pPr>
            <a:lvl2pPr marL="457200" indent="0" algn="ctr">
              <a:buNone/>
              <a:defRPr sz="20000" b="1">
                <a:solidFill>
                  <a:srgbClr val="77777A">
                    <a:alpha val="10000"/>
                  </a:srgbClr>
                </a:solidFill>
              </a:defRPr>
            </a:lvl2pPr>
            <a:lvl3pPr marL="914400" indent="0" algn="ctr">
              <a:buNone/>
              <a:defRPr sz="20000" b="1">
                <a:solidFill>
                  <a:srgbClr val="77777A">
                    <a:alpha val="10000"/>
                  </a:srgbClr>
                </a:solidFill>
              </a:defRPr>
            </a:lvl3pPr>
            <a:lvl4pPr marL="1371600" indent="0" algn="ctr">
              <a:buNone/>
              <a:defRPr sz="20000" b="1">
                <a:solidFill>
                  <a:srgbClr val="77777A">
                    <a:alpha val="10000"/>
                  </a:srgbClr>
                </a:solidFill>
              </a:defRPr>
            </a:lvl4pPr>
            <a:lvl5pPr marL="1828800" indent="0" algn="ctr">
              <a:buNone/>
              <a:defRPr sz="20000" b="1">
                <a:solidFill>
                  <a:srgbClr val="77777A">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9298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y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3F3FC351-17DC-7A2C-E4DE-3229C6EC813C}"/>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AB2E0BC0-1D2E-0D7D-A470-9DABB02B36D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CE7B81C8-C29D-7E66-C6AA-AE9E2A1CD11F}"/>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888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Grey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020581D1-B015-2527-4F08-686655D2CB41}"/>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C1ADB70-BB8E-48F2-CFC0-BE86C3E1F8AD}"/>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672495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Grey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29D05F1D-3FB1-66CD-AA9A-D04B2106EB33}"/>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BC11F70E-F2AE-1A2B-770E-468050C8E705}"/>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416353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 Content with Captio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
            <a:extLst>
              <a:ext uri="{FF2B5EF4-FFF2-40B4-BE49-F238E27FC236}">
                <a16:creationId xmlns:a16="http://schemas.microsoft.com/office/drawing/2014/main" id="{9EE52D13-3F57-B170-AC3C-C9FE345799B6}"/>
              </a:ext>
            </a:extLst>
          </p:cNvPr>
          <p:cNvSpPr>
            <a:spLocks noGrp="1"/>
          </p:cNvSpPr>
          <p:nvPr>
            <p:ph type="title"/>
          </p:nvPr>
        </p:nvSpPr>
        <p:spPr>
          <a:xfrm>
            <a:off x="839788" y="457200"/>
            <a:ext cx="3932237" cy="1600200"/>
          </a:xfrm>
          <a:prstGeom prst="rect">
            <a:avLst/>
          </a:prstGeom>
        </p:spPr>
        <p:txBody>
          <a:bodyPr anchor="b"/>
          <a:lstStyle>
            <a:lvl1pPr>
              <a:defRPr sz="3200" b="0" i="0">
                <a:solidFill>
                  <a:schemeClr val="accent2"/>
                </a:solidFill>
                <a:latin typeface="Aleo" panose="020F0502020204030203" pitchFamily="34" charset="77"/>
              </a:defRPr>
            </a:lvl1pPr>
          </a:lstStyle>
          <a:p>
            <a:r>
              <a:rPr lang="en-US" dirty="0"/>
              <a:t>Click to edit Master title style</a:t>
            </a:r>
          </a:p>
        </p:txBody>
      </p:sp>
      <p:sp>
        <p:nvSpPr>
          <p:cNvPr id="17" name="Content Placeholder 2">
            <a:extLst>
              <a:ext uri="{FF2B5EF4-FFF2-40B4-BE49-F238E27FC236}">
                <a16:creationId xmlns:a16="http://schemas.microsoft.com/office/drawing/2014/main" id="{095122DF-B773-7A3C-04A6-927944959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3">
            <a:extLst>
              <a:ext uri="{FF2B5EF4-FFF2-40B4-BE49-F238E27FC236}">
                <a16:creationId xmlns:a16="http://schemas.microsoft.com/office/drawing/2014/main" id="{1DBB33F9-B8B5-B665-41E5-D33294CE6E4A}"/>
              </a:ext>
            </a:extLst>
          </p:cNvPr>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797885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Grey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77777A"/>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rgbClr val="77777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C64014C4-94C7-334D-739A-F4875287D8AA}"/>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2AEA8E7-C890-25F5-297B-1D77407A354B}"/>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00968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73951" cy="1732750"/>
          </a:xfrm>
          <a:prstGeom prst="rect">
            <a:avLst/>
          </a:prstGeom>
        </p:spPr>
        <p:txBody>
          <a:bodyPr anchor="t"/>
          <a:lstStyle>
            <a:lvl1pPr>
              <a:defRPr sz="6000">
                <a:solidFill>
                  <a:schemeClr val="accent3"/>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73950" cy="427179"/>
          </a:xfrm>
        </p:spPr>
        <p:txBody>
          <a:bodyPr anchor="b"/>
          <a:lstStyle>
            <a:lvl1pPr marL="0" indent="0">
              <a:buNone/>
              <a:defRPr sz="2400" b="0" i="0">
                <a:solidFill>
                  <a:schemeClr val="accent3"/>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Rectangle 29">
            <a:extLst>
              <a:ext uri="{FF2B5EF4-FFF2-40B4-BE49-F238E27FC236}">
                <a16:creationId xmlns:a16="http://schemas.microsoft.com/office/drawing/2014/main" id="{35A6D4A1-D617-68B1-D06C-C4B68714B3F1}"/>
              </a:ext>
            </a:extLst>
          </p:cNvPr>
          <p:cNvSpPr/>
          <p:nvPr userDrawn="1"/>
        </p:nvSpPr>
        <p:spPr>
          <a:xfrm>
            <a:off x="9757442" y="4790279"/>
            <a:ext cx="2213002" cy="1940934"/>
          </a:xfrm>
          <a:prstGeom prst="rect">
            <a:avLst/>
          </a:prstGeom>
          <a:solidFill>
            <a:schemeClr val="bg1">
              <a:alpha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A42C0A78-1458-E120-CA20-323F3579A34A}"/>
              </a:ext>
            </a:extLst>
          </p:cNvPr>
          <p:cNvCxnSpPr/>
          <p:nvPr userDrawn="1"/>
        </p:nvCxnSpPr>
        <p:spPr>
          <a:xfrm>
            <a:off x="9818914" y="5143745"/>
            <a:ext cx="205163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8709B0E-1CE7-F7DE-A36A-AFD0173A0259}"/>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3"/>
                </a:solidFill>
                <a:latin typeface="Aleo" panose="020F0502020204030203" pitchFamily="34" charset="77"/>
              </a:rPr>
              <a:t>SECTION CONTENTS</a:t>
            </a:r>
          </a:p>
        </p:txBody>
      </p:sp>
      <p:sp>
        <p:nvSpPr>
          <p:cNvPr id="33" name="Text Placeholder 28">
            <a:extLst>
              <a:ext uri="{FF2B5EF4-FFF2-40B4-BE49-F238E27FC236}">
                <a16:creationId xmlns:a16="http://schemas.microsoft.com/office/drawing/2014/main" id="{6FDA4BC8-845B-3581-F4E6-5A772E7FBEF7}"/>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29460376-E90F-2D54-B9A6-FEF3ACD7696D}"/>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22C0CBC9-E879-DB2F-0862-86AE629ED4F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chemeClr val="accent3">
                    <a:alpha val="10000"/>
                  </a:schemeClr>
                </a:solidFill>
              </a:defRPr>
            </a:lvl1pPr>
            <a:lvl2pPr marL="457200" indent="0" algn="ctr">
              <a:buNone/>
              <a:defRPr sz="20000" b="1">
                <a:solidFill>
                  <a:schemeClr val="accent3">
                    <a:alpha val="10000"/>
                  </a:schemeClr>
                </a:solidFill>
              </a:defRPr>
            </a:lvl2pPr>
            <a:lvl3pPr marL="914400" indent="0" algn="ctr">
              <a:buNone/>
              <a:defRPr sz="20000" b="1">
                <a:solidFill>
                  <a:schemeClr val="accent3">
                    <a:alpha val="10000"/>
                  </a:schemeClr>
                </a:solidFill>
              </a:defRPr>
            </a:lvl3pPr>
            <a:lvl4pPr marL="1371600" indent="0" algn="ctr">
              <a:buNone/>
              <a:defRPr sz="20000" b="1">
                <a:solidFill>
                  <a:schemeClr val="accent3">
                    <a:alpha val="10000"/>
                  </a:schemeClr>
                </a:solidFill>
              </a:defRPr>
            </a:lvl4pPr>
            <a:lvl5pPr marL="1828800" indent="0" algn="ctr">
              <a:buNone/>
              <a:defRPr sz="20000" b="1">
                <a:solidFill>
                  <a:schemeClr val="accent3">
                    <a:alpha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862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EED9CB-34B2-FFA0-2784-D0EA464561B4}"/>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3" name="Rectangle 2">
            <a:extLst>
              <a:ext uri="{FF2B5EF4-FFF2-40B4-BE49-F238E27FC236}">
                <a16:creationId xmlns:a16="http://schemas.microsoft.com/office/drawing/2014/main" id="{A9133AE8-D438-5F5B-CB6F-D75EB4B9872E}"/>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279A47DA-44B2-C205-9FE1-3D015F206D23}"/>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E3263B5A-EE44-64EB-2F70-EDA063460BFD}"/>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300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Purpl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Slide Number Placeholder 6"/>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EEB1F236-E54D-2147-9AEC-D49332C02E27}" type="slidenum">
              <a:rPr lang="en-US" altLang="en-US" smtClean="0"/>
              <a:pPr/>
              <a:t>‹#›</a:t>
            </a:fld>
            <a:endParaRPr lang="en-US" altLang="en-US" dirty="0"/>
          </a:p>
        </p:txBody>
      </p:sp>
      <p:sp>
        <p:nvSpPr>
          <p:cNvPr id="5" name="Rectangle 4">
            <a:extLst>
              <a:ext uri="{FF2B5EF4-FFF2-40B4-BE49-F238E27FC236}">
                <a16:creationId xmlns:a16="http://schemas.microsoft.com/office/drawing/2014/main" id="{9F679A0B-46CB-1AD8-5343-AC064CA1558C}"/>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93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urpl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9" name="Slide Number Placeholder 8"/>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7" name="Rectangle 6">
            <a:extLst>
              <a:ext uri="{FF2B5EF4-FFF2-40B4-BE49-F238E27FC236}">
                <a16:creationId xmlns:a16="http://schemas.microsoft.com/office/drawing/2014/main" id="{BF0B4997-2B92-B69B-8DA0-F5A88AC7D34F}"/>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2703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bg1">
                    <a:lumMod val="50000"/>
                  </a:schemeClr>
                </a:solidFill>
                <a:latin typeface="Arial" panose="020B0604020202020204" pitchFamily="34" charset="0"/>
                <a:cs typeface="Arial" panose="020B0604020202020204" pitchFamily="34" charset="0"/>
              </a:defRPr>
            </a:lvl1pPr>
          </a:lstStyle>
          <a:p>
            <a:fld id="{B609ADF1-4263-4946-BF27-A755201C09A1}" type="slidenum">
              <a:rPr lang="en-US" altLang="en-US" smtClean="0"/>
              <a:pPr/>
              <a:t>‹#›</a:t>
            </a:fld>
            <a:endParaRPr lang="en-US" altLang="en-US" dirty="0"/>
          </a:p>
        </p:txBody>
      </p:sp>
      <p:sp>
        <p:nvSpPr>
          <p:cNvPr id="4" name="Footer Placeholder 3">
            <a:extLst>
              <a:ext uri="{FF2B5EF4-FFF2-40B4-BE49-F238E27FC236}">
                <a16:creationId xmlns:a16="http://schemas.microsoft.com/office/drawing/2014/main" id="{79F1B36E-6663-A9DA-1289-7E3C737A04BE}"/>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chemeClr val="bg1">
                    <a:lumMod val="50000"/>
                  </a:schemeClr>
                </a:solidFill>
                <a:latin typeface="Aleo Light" panose="020F0302020204030203" pitchFamily="34" charset="77"/>
              </a:defRPr>
            </a:lvl1pPr>
          </a:lstStyle>
          <a:p>
            <a:r>
              <a:rPr lang="en-US" dirty="0"/>
              <a:t>Global Out-of-School Children Initiative</a:t>
            </a:r>
          </a:p>
        </p:txBody>
      </p:sp>
      <p:sp>
        <p:nvSpPr>
          <p:cNvPr id="8" name="Title Placeholder 7">
            <a:extLst>
              <a:ext uri="{FF2B5EF4-FFF2-40B4-BE49-F238E27FC236}">
                <a16:creationId xmlns:a16="http://schemas.microsoft.com/office/drawing/2014/main" id="{5A405B0B-8F72-04B5-A6EC-B9925D39F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2950534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966" r:id="rId3"/>
    <p:sldLayoutId id="2147483967" r:id="rId4"/>
    <p:sldLayoutId id="2147483968" r:id="rId5"/>
    <p:sldLayoutId id="2147483888" r:id="rId6"/>
    <p:sldLayoutId id="2147483891" r:id="rId7"/>
    <p:sldLayoutId id="2147483889" r:id="rId8"/>
    <p:sldLayoutId id="2147483890" r:id="rId9"/>
    <p:sldLayoutId id="2147483893" r:id="rId10"/>
    <p:sldLayoutId id="2147483897" r:id="rId11"/>
    <p:sldLayoutId id="2147483900" r:id="rId12"/>
    <p:sldLayoutId id="2147483898" r:id="rId13"/>
    <p:sldLayoutId id="2147483899" r:id="rId14"/>
    <p:sldLayoutId id="2147483902" r:id="rId15"/>
    <p:sldLayoutId id="2147483906" r:id="rId16"/>
    <p:sldLayoutId id="2147483909" r:id="rId17"/>
    <p:sldLayoutId id="2147483907" r:id="rId18"/>
    <p:sldLayoutId id="2147483908" r:id="rId19"/>
    <p:sldLayoutId id="2147483911" r:id="rId20"/>
    <p:sldLayoutId id="2147483915" r:id="rId21"/>
    <p:sldLayoutId id="2147483918" r:id="rId22"/>
    <p:sldLayoutId id="2147483916" r:id="rId23"/>
    <p:sldLayoutId id="2147483917" r:id="rId24"/>
    <p:sldLayoutId id="2147483920" r:id="rId25"/>
    <p:sldLayoutId id="2147483924" r:id="rId26"/>
    <p:sldLayoutId id="2147483927" r:id="rId27"/>
    <p:sldLayoutId id="2147483925" r:id="rId28"/>
    <p:sldLayoutId id="2147483926" r:id="rId29"/>
    <p:sldLayoutId id="2147483929" r:id="rId30"/>
    <p:sldLayoutId id="2147483933" r:id="rId31"/>
    <p:sldLayoutId id="2147483936" r:id="rId32"/>
    <p:sldLayoutId id="2147483934" r:id="rId33"/>
    <p:sldLayoutId id="2147483935" r:id="rId34"/>
    <p:sldLayoutId id="2147483938" r:id="rId35"/>
    <p:sldLayoutId id="2147483942" r:id="rId36"/>
    <p:sldLayoutId id="2147483945" r:id="rId37"/>
    <p:sldLayoutId id="2147483943" r:id="rId38"/>
    <p:sldLayoutId id="2147483944" r:id="rId39"/>
    <p:sldLayoutId id="2147483947" r:id="rId40"/>
    <p:sldLayoutId id="2147483951" r:id="rId41"/>
    <p:sldLayoutId id="2147483954" r:id="rId42"/>
    <p:sldLayoutId id="2147483952" r:id="rId43"/>
    <p:sldLayoutId id="2147483953" r:id="rId44"/>
    <p:sldLayoutId id="2147483956" r:id="rId45"/>
    <p:sldLayoutId id="2147483960" r:id="rId46"/>
    <p:sldLayoutId id="2147483963" r:id="rId47"/>
    <p:sldLayoutId id="2147483961" r:id="rId48"/>
    <p:sldLayoutId id="2147483962" r:id="rId49"/>
    <p:sldLayoutId id="2147483965" r:id="rId50"/>
  </p:sldLayoutIdLst>
  <p:hf hdr="0" dt="0"/>
  <p:txStyles>
    <p:titleStyle>
      <a:lvl1pPr algn="l" defTabSz="914400" rtl="0" eaLnBrk="1" latinLnBrk="0" hangingPunct="1">
        <a:lnSpc>
          <a:spcPct val="90000"/>
        </a:lnSpc>
        <a:spcBef>
          <a:spcPct val="0"/>
        </a:spcBef>
        <a:buNone/>
        <a:defRPr sz="4400" b="0" i="0" kern="1200">
          <a:solidFill>
            <a:schemeClr val="tx1"/>
          </a:solidFill>
          <a:latin typeface="Aleo Light" panose="020F0302020204030203" pitchFamily="34"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llinschool.or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715D-327E-1F2B-F18B-C454B535EB79}"/>
              </a:ext>
            </a:extLst>
          </p:cNvPr>
          <p:cNvSpPr>
            <a:spLocks noGrp="1"/>
          </p:cNvSpPr>
          <p:nvPr>
            <p:ph type="title"/>
          </p:nvPr>
        </p:nvSpPr>
        <p:spPr/>
        <p:txBody>
          <a:bodyPr/>
          <a:lstStyle/>
          <a:p>
            <a:r>
              <a:rPr lang="en-US" dirty="0"/>
              <a:t>How to Use This Slide Deck</a:t>
            </a:r>
          </a:p>
        </p:txBody>
      </p:sp>
      <p:sp>
        <p:nvSpPr>
          <p:cNvPr id="3" name="Footer Placeholder 2">
            <a:extLst>
              <a:ext uri="{FF2B5EF4-FFF2-40B4-BE49-F238E27FC236}">
                <a16:creationId xmlns:a16="http://schemas.microsoft.com/office/drawing/2014/main" id="{9FEADB7A-286A-CFCA-867A-D6A137F97E8C}"/>
              </a:ext>
            </a:extLst>
          </p:cNvPr>
          <p:cNvSpPr>
            <a:spLocks noGrp="1"/>
          </p:cNvSpPr>
          <p:nvPr>
            <p:ph type="ftr" sz="quarter" idx="11"/>
          </p:nvPr>
        </p:nvSpPr>
        <p:spPr/>
        <p:txBody>
          <a:bodyPr/>
          <a:lstStyle/>
          <a:p>
            <a:r>
              <a:rPr lang="en-US" dirty="0"/>
              <a:t>Global Out-of-school Children Initiative</a:t>
            </a:r>
          </a:p>
        </p:txBody>
      </p:sp>
      <p:sp>
        <p:nvSpPr>
          <p:cNvPr id="4" name="Slide Number Placeholder 3">
            <a:extLst>
              <a:ext uri="{FF2B5EF4-FFF2-40B4-BE49-F238E27FC236}">
                <a16:creationId xmlns:a16="http://schemas.microsoft.com/office/drawing/2014/main" id="{F7D45CB9-682A-226D-BC4D-97EE55F682D8}"/>
              </a:ext>
            </a:extLst>
          </p:cNvPr>
          <p:cNvSpPr>
            <a:spLocks noGrp="1"/>
          </p:cNvSpPr>
          <p:nvPr>
            <p:ph type="sldNum" sz="quarter" idx="12"/>
          </p:nvPr>
        </p:nvSpPr>
        <p:spPr/>
        <p:txBody>
          <a:bodyPr/>
          <a:lstStyle/>
          <a:p>
            <a:fld id="{23049C42-D967-3A4E-B28B-D384114B3547}" type="slidenum">
              <a:rPr lang="en-US" altLang="en-US" smtClean="0"/>
              <a:pPr/>
              <a:t>1</a:t>
            </a:fld>
            <a:endParaRPr lang="en-US" altLang="en-US" dirty="0"/>
          </a:p>
        </p:txBody>
      </p:sp>
      <p:sp>
        <p:nvSpPr>
          <p:cNvPr id="5" name="Content Placeholder 4">
            <a:extLst>
              <a:ext uri="{FF2B5EF4-FFF2-40B4-BE49-F238E27FC236}">
                <a16:creationId xmlns:a16="http://schemas.microsoft.com/office/drawing/2014/main" id="{B4959C21-73EB-1DF1-B6E4-FCDF7AF2A65D}"/>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dirty="0">
                <a:latin typeface="Arial"/>
                <a:cs typeface="Arial"/>
              </a:rPr>
              <a:t>This presentation is for UNICEF staff and other workshop organizers to structure an Out-of-School Children Initiative Barrier Identification workshop and related presentations.</a:t>
            </a:r>
          </a:p>
          <a:p>
            <a:pPr marL="342900" indent="-342900"/>
            <a:endParaRPr lang="en-US" dirty="0">
              <a:latin typeface="Arial"/>
              <a:cs typeface="Arial"/>
            </a:endParaRPr>
          </a:p>
          <a:p>
            <a:pPr marL="342900" indent="-342900"/>
            <a:r>
              <a:rPr lang="en-US" dirty="0">
                <a:latin typeface="Arial"/>
                <a:cs typeface="Arial"/>
              </a:rPr>
              <a:t>It follows the “Barrier identification workshop" agenda and structure that are described in the OOSCI Operational Manual Annex L, Page 164. This workshop would follow the Launch and Data and Profiles workshops.</a:t>
            </a:r>
            <a:endParaRPr lang="en-US" dirty="0"/>
          </a:p>
          <a:p>
            <a:pPr marL="342900" indent="-342900"/>
            <a:r>
              <a:rPr lang="en-US" dirty="0">
                <a:latin typeface="Arial"/>
                <a:cs typeface="Arial"/>
              </a:rPr>
              <a:t>It can be used for a full workshop, or be used in part for focused presentations (for example a session to brainstorm barriers).</a:t>
            </a:r>
            <a:endParaRPr lang="en-US" dirty="0"/>
          </a:p>
          <a:p>
            <a:pPr marL="342900" indent="-342900"/>
            <a:r>
              <a:rPr lang="en-US" dirty="0">
                <a:latin typeface="Arial"/>
                <a:cs typeface="Arial"/>
              </a:rPr>
              <a:t>This deck is intended to support OOSCI teams in workshop preparation, especially with respect to the core components of the OOSCI approach. It does not represent a complete presentation, but a useful start for OOSCI workshop organizers.</a:t>
            </a:r>
            <a:endParaRPr lang="en-US" dirty="0"/>
          </a:p>
          <a:p>
            <a:pPr marL="342900" indent="-342900"/>
            <a:r>
              <a:rPr lang="en-US" dirty="0">
                <a:latin typeface="Arial"/>
                <a:cs typeface="Arial"/>
              </a:rPr>
              <a:t>It is expected that OOSCI teams will modify and add to this template to suit specific regional and country purposes. For example, placeholder slides can be filled with region and country-specific data, relevant timelines, etc.</a:t>
            </a:r>
          </a:p>
          <a:p>
            <a:pPr marL="342900" indent="-342900"/>
            <a:r>
              <a:rPr lang="en-US" dirty="0"/>
              <a:t>A blank OOSCI PowerPoint template with slides for additional sections, icons, figures and other designs can be found at </a:t>
            </a:r>
            <a:r>
              <a:rPr lang="en-US" u="sng" dirty="0">
                <a:hlinkClick r:id="rId2"/>
              </a:rPr>
              <a:t>www.allinschool.org</a:t>
            </a:r>
            <a:endParaRPr lang="en-US" u="sng" dirty="0"/>
          </a:p>
        </p:txBody>
      </p:sp>
    </p:spTree>
    <p:extLst>
      <p:ext uri="{BB962C8B-B14F-4D97-AF65-F5344CB8AC3E}">
        <p14:creationId xmlns:p14="http://schemas.microsoft.com/office/powerpoint/2010/main" val="2815635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8E476-74A5-3C49-00BF-E738E5FEF337}"/>
              </a:ext>
            </a:extLst>
          </p:cNvPr>
          <p:cNvSpPr>
            <a:spLocks noGrp="1"/>
          </p:cNvSpPr>
          <p:nvPr>
            <p:ph type="title"/>
          </p:nvPr>
        </p:nvSpPr>
        <p:spPr/>
        <p:txBody>
          <a:bodyPr/>
          <a:lstStyle/>
          <a:p>
            <a:r>
              <a:rPr lang="en-CA" dirty="0"/>
              <a:t>Children at Risk of Dropping Out in [Country], (DE4,5,7)</a:t>
            </a:r>
          </a:p>
        </p:txBody>
      </p:sp>
      <p:sp>
        <p:nvSpPr>
          <p:cNvPr id="3" name="Content Placeholder 2">
            <a:extLst>
              <a:ext uri="{FF2B5EF4-FFF2-40B4-BE49-F238E27FC236}">
                <a16:creationId xmlns:a16="http://schemas.microsoft.com/office/drawing/2014/main" id="{6C148640-707F-DA4E-CC1F-3F0FC64C0CF6}"/>
              </a:ext>
            </a:extLst>
          </p:cNvPr>
          <p:cNvSpPr>
            <a:spLocks noGrp="1"/>
          </p:cNvSpPr>
          <p:nvPr>
            <p:ph idx="1"/>
          </p:nvPr>
        </p:nvSpPr>
        <p:spPr>
          <a:xfrm>
            <a:off x="838200" y="1825625"/>
            <a:ext cx="4175589" cy="4351338"/>
          </a:xfrm>
        </p:spPr>
        <p:txBody>
          <a:bodyPr/>
          <a:lstStyle/>
          <a:p>
            <a:pPr marL="0" indent="0">
              <a:buNone/>
            </a:pPr>
            <a:r>
              <a:rPr lang="en-CA" i="1" dirty="0"/>
              <a:t>[Note: Placeholder for key findings related to the number and share of children at risk of dropping out].</a:t>
            </a:r>
          </a:p>
          <a:p>
            <a:endParaRPr lang="en-CA" dirty="0"/>
          </a:p>
        </p:txBody>
      </p:sp>
      <p:sp>
        <p:nvSpPr>
          <p:cNvPr id="4" name="Footer Placeholder 3">
            <a:extLst>
              <a:ext uri="{FF2B5EF4-FFF2-40B4-BE49-F238E27FC236}">
                <a16:creationId xmlns:a16="http://schemas.microsoft.com/office/drawing/2014/main" id="{97AEC9F0-C0DB-1852-1CC7-AF381C70E008}"/>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55571C38-0E04-AACB-62B0-20E9E8C40ACD}"/>
              </a:ext>
            </a:extLst>
          </p:cNvPr>
          <p:cNvSpPr>
            <a:spLocks noGrp="1"/>
          </p:cNvSpPr>
          <p:nvPr>
            <p:ph type="sldNum" sz="quarter" idx="12"/>
          </p:nvPr>
        </p:nvSpPr>
        <p:spPr/>
        <p:txBody>
          <a:bodyPr/>
          <a:lstStyle/>
          <a:p>
            <a:fld id="{D429F7A4-7C4A-6148-A6AA-ED73C8AE3448}" type="slidenum">
              <a:rPr lang="en-US" altLang="en-US" smtClean="0"/>
              <a:pPr/>
              <a:t>10</a:t>
            </a:fld>
            <a:endParaRPr lang="en-US" altLang="en-US" dirty="0"/>
          </a:p>
        </p:txBody>
      </p:sp>
      <p:pic>
        <p:nvPicPr>
          <p:cNvPr id="6" name="Content Placeholder 9">
            <a:extLst>
              <a:ext uri="{FF2B5EF4-FFF2-40B4-BE49-F238E27FC236}">
                <a16:creationId xmlns:a16="http://schemas.microsoft.com/office/drawing/2014/main" id="{60E4DF92-FF20-335D-6554-F45CDE2B9DA7}"/>
              </a:ext>
            </a:extLst>
          </p:cNvPr>
          <p:cNvPicPr>
            <a:picLocks noChangeAspect="1"/>
          </p:cNvPicPr>
          <p:nvPr/>
        </p:nvPicPr>
        <p:blipFill rotWithShape="1">
          <a:blip r:embed="rId2"/>
          <a:srcRect l="41057" t="33837" r="6215" b="29329"/>
          <a:stretch/>
        </p:blipFill>
        <p:spPr>
          <a:xfrm>
            <a:off x="5731989" y="2584638"/>
            <a:ext cx="6001098" cy="2358116"/>
          </a:xfrm>
          <a:prstGeom prst="rect">
            <a:avLst/>
          </a:prstGeom>
        </p:spPr>
      </p:pic>
      <p:sp>
        <p:nvSpPr>
          <p:cNvPr id="7" name="TextBox 6">
            <a:extLst>
              <a:ext uri="{FF2B5EF4-FFF2-40B4-BE49-F238E27FC236}">
                <a16:creationId xmlns:a16="http://schemas.microsoft.com/office/drawing/2014/main" id="{578F1DCD-15A7-657B-CDBB-F3DCF62275A0}"/>
              </a:ext>
            </a:extLst>
          </p:cNvPr>
          <p:cNvSpPr txBox="1"/>
          <p:nvPr/>
        </p:nvSpPr>
        <p:spPr>
          <a:xfrm>
            <a:off x="7012535" y="2125613"/>
            <a:ext cx="4154607"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[Example table to be replaced]</a:t>
            </a:r>
          </a:p>
        </p:txBody>
      </p:sp>
    </p:spTree>
    <p:extLst>
      <p:ext uri="{BB962C8B-B14F-4D97-AF65-F5344CB8AC3E}">
        <p14:creationId xmlns:p14="http://schemas.microsoft.com/office/powerpoint/2010/main" val="564333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8834-0867-00C5-289D-D8DADB00B562}"/>
              </a:ext>
            </a:extLst>
          </p:cNvPr>
          <p:cNvSpPr>
            <a:spLocks noGrp="1"/>
          </p:cNvSpPr>
          <p:nvPr>
            <p:ph type="title"/>
          </p:nvPr>
        </p:nvSpPr>
        <p:spPr/>
        <p:txBody>
          <a:bodyPr/>
          <a:lstStyle/>
          <a:p>
            <a:r>
              <a:rPr lang="en-CA" dirty="0"/>
              <a:t>Estimates of Children, Adolescents and Youth in the 7DE</a:t>
            </a:r>
          </a:p>
        </p:txBody>
      </p:sp>
      <p:sp>
        <p:nvSpPr>
          <p:cNvPr id="4" name="Footer Placeholder 3">
            <a:extLst>
              <a:ext uri="{FF2B5EF4-FFF2-40B4-BE49-F238E27FC236}">
                <a16:creationId xmlns:a16="http://schemas.microsoft.com/office/drawing/2014/main" id="{F50383C6-B91E-9FC8-E9DA-731C278037D3}"/>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37F6D596-DD30-C73B-B016-2AA09FD4C976}"/>
              </a:ext>
            </a:extLst>
          </p:cNvPr>
          <p:cNvSpPr>
            <a:spLocks noGrp="1"/>
          </p:cNvSpPr>
          <p:nvPr>
            <p:ph type="sldNum" sz="quarter" idx="12"/>
          </p:nvPr>
        </p:nvSpPr>
        <p:spPr/>
        <p:txBody>
          <a:bodyPr/>
          <a:lstStyle/>
          <a:p>
            <a:fld id="{D429F7A4-7C4A-6148-A6AA-ED73C8AE3448}" type="slidenum">
              <a:rPr lang="en-US" altLang="en-US" smtClean="0"/>
              <a:pPr/>
              <a:t>11</a:t>
            </a:fld>
            <a:endParaRPr lang="en-US" altLang="en-US" dirty="0"/>
          </a:p>
        </p:txBody>
      </p:sp>
      <p:pic>
        <p:nvPicPr>
          <p:cNvPr id="7" name="Picture 6" descr="A screenshot of a graph&#10;&#10;Description automatically generated with medium confidence">
            <a:extLst>
              <a:ext uri="{FF2B5EF4-FFF2-40B4-BE49-F238E27FC236}">
                <a16:creationId xmlns:a16="http://schemas.microsoft.com/office/drawing/2014/main" id="{C7F8D539-5919-0DA2-E513-3C5876EC1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723" y="1506776"/>
            <a:ext cx="6515113" cy="4636017"/>
          </a:xfrm>
          <a:prstGeom prst="rect">
            <a:avLst/>
          </a:prstGeom>
        </p:spPr>
      </p:pic>
      <p:sp>
        <p:nvSpPr>
          <p:cNvPr id="8" name="TextBox 7">
            <a:extLst>
              <a:ext uri="{FF2B5EF4-FFF2-40B4-BE49-F238E27FC236}">
                <a16:creationId xmlns:a16="http://schemas.microsoft.com/office/drawing/2014/main" id="{EC96F2A1-40DA-833C-05F7-92403B507D9A}"/>
              </a:ext>
            </a:extLst>
          </p:cNvPr>
          <p:cNvSpPr txBox="1"/>
          <p:nvPr/>
        </p:nvSpPr>
        <p:spPr>
          <a:xfrm>
            <a:off x="978658" y="2300913"/>
            <a:ext cx="4154607" cy="3970318"/>
          </a:xfrm>
          <a:prstGeom prst="rect">
            <a:avLst/>
          </a:prstGeom>
          <a:noFill/>
        </p:spPr>
        <p:txBody>
          <a:bodyPr wrap="square" rtlCol="0">
            <a:spAutoFit/>
          </a:bodyPr>
          <a:lstStyle/>
          <a:p>
            <a:pPr marL="285750" indent="-285750">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Dimensions with the highest overall number (scale of exclusion): </a:t>
            </a:r>
            <a:r>
              <a:rPr lang="en-CA" i="1" dirty="0">
                <a:solidFill>
                  <a:schemeClr val="tx1">
                    <a:lumMod val="75000"/>
                    <a:lumOff val="25000"/>
                  </a:schemeClr>
                </a:solidFill>
                <a:latin typeface="Arial" panose="020B0604020202020204" pitchFamily="34" charset="0"/>
                <a:cs typeface="Arial" panose="020B0604020202020204" pitchFamily="34" charset="0"/>
              </a:rPr>
              <a:t>[add here]</a:t>
            </a:r>
          </a:p>
          <a:p>
            <a:pPr marL="285750" indent="-285750">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Dimensions with the highest percentage (severity of exclusion): </a:t>
            </a:r>
            <a:r>
              <a:rPr lang="en-CA" i="1" dirty="0">
                <a:solidFill>
                  <a:schemeClr val="tx1">
                    <a:lumMod val="75000"/>
                    <a:lumOff val="25000"/>
                  </a:schemeClr>
                </a:solidFill>
                <a:latin typeface="Arial" panose="020B0604020202020204" pitchFamily="34" charset="0"/>
                <a:cs typeface="Arial" panose="020B0604020202020204" pitchFamily="34" charset="0"/>
              </a:rPr>
              <a:t>[add here]</a:t>
            </a:r>
          </a:p>
          <a:p>
            <a:endParaRPr lang="en-CA"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dirty="0">
              <a:solidFill>
                <a:schemeClr val="tx1">
                  <a:lumMod val="75000"/>
                  <a:lumOff val="25000"/>
                </a:schemeClr>
              </a:solidFill>
              <a:latin typeface="Arial" panose="020B0604020202020204" pitchFamily="34" charset="0"/>
              <a:cs typeface="Arial" panose="020B0604020202020204" pitchFamily="34" charset="0"/>
            </a:endParaRPr>
          </a:p>
          <a:p>
            <a:r>
              <a:rPr lang="en-CA" i="1" dirty="0">
                <a:solidFill>
                  <a:schemeClr val="tx1">
                    <a:lumMod val="75000"/>
                    <a:lumOff val="25000"/>
                  </a:schemeClr>
                </a:solidFill>
                <a:latin typeface="Arial" panose="020B0604020202020204" pitchFamily="34" charset="0"/>
                <a:cs typeface="Arial" panose="020B0604020202020204" pitchFamily="34" charset="0"/>
              </a:rPr>
              <a:t>[For example, in the Morocco example, Dimension 6 has the highest number (upper secondary age youth out of school), but the dimension with the highest rate of exclusion is Dimension 1]</a:t>
            </a:r>
          </a:p>
        </p:txBody>
      </p:sp>
      <p:sp>
        <p:nvSpPr>
          <p:cNvPr id="3" name="TextBox 2">
            <a:extLst>
              <a:ext uri="{FF2B5EF4-FFF2-40B4-BE49-F238E27FC236}">
                <a16:creationId xmlns:a16="http://schemas.microsoft.com/office/drawing/2014/main" id="{327F28BD-39B7-07A0-C0FF-BAB23F7859C0}"/>
              </a:ext>
            </a:extLst>
          </p:cNvPr>
          <p:cNvSpPr txBox="1"/>
          <p:nvPr/>
        </p:nvSpPr>
        <p:spPr>
          <a:xfrm>
            <a:off x="6712450" y="5773461"/>
            <a:ext cx="4154607"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[Example figure to be replaced]</a:t>
            </a:r>
          </a:p>
        </p:txBody>
      </p:sp>
    </p:spTree>
    <p:extLst>
      <p:ext uri="{BB962C8B-B14F-4D97-AF65-F5344CB8AC3E}">
        <p14:creationId xmlns:p14="http://schemas.microsoft.com/office/powerpoint/2010/main" val="4097624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7B5C-35A8-D284-EDEA-E6FF33961B3B}"/>
              </a:ext>
            </a:extLst>
          </p:cNvPr>
          <p:cNvSpPr>
            <a:spLocks noGrp="1"/>
          </p:cNvSpPr>
          <p:nvPr>
            <p:ph type="title"/>
          </p:nvPr>
        </p:nvSpPr>
        <p:spPr/>
        <p:txBody>
          <a:bodyPr/>
          <a:lstStyle/>
          <a:p>
            <a:r>
              <a:rPr lang="en-CA" dirty="0"/>
              <a:t>Trends Over Time / Other Estimates of Out-of-School Children</a:t>
            </a:r>
          </a:p>
        </p:txBody>
      </p:sp>
      <p:sp>
        <p:nvSpPr>
          <p:cNvPr id="3" name="Content Placeholder 2">
            <a:extLst>
              <a:ext uri="{FF2B5EF4-FFF2-40B4-BE49-F238E27FC236}">
                <a16:creationId xmlns:a16="http://schemas.microsoft.com/office/drawing/2014/main" id="{D6C1561D-6B65-8869-5F19-EA3AF313F30B}"/>
              </a:ext>
            </a:extLst>
          </p:cNvPr>
          <p:cNvSpPr>
            <a:spLocks noGrp="1"/>
          </p:cNvSpPr>
          <p:nvPr>
            <p:ph idx="1"/>
          </p:nvPr>
        </p:nvSpPr>
        <p:spPr/>
        <p:txBody>
          <a:bodyPr/>
          <a:lstStyle/>
          <a:p>
            <a:pPr marL="0" indent="0">
              <a:buNone/>
            </a:pPr>
            <a:r>
              <a:rPr lang="en-CA" i="1" dirty="0"/>
              <a:t>[Note: Placeholder for a figure to present the new estimates of DE1, 2, 3, and 6 in a time series – to discuss whether the number and share of out-of-school children is increasing, staying the same, or decreasing]</a:t>
            </a:r>
          </a:p>
          <a:p>
            <a:pPr marL="0" indent="0">
              <a:buNone/>
            </a:pPr>
            <a:endParaRPr lang="en-CA" i="1" dirty="0"/>
          </a:p>
          <a:p>
            <a:pPr marL="0" indent="0">
              <a:buNone/>
            </a:pPr>
            <a:r>
              <a:rPr lang="en-CA" i="1" dirty="0"/>
              <a:t>[Note: This slide can also be used to discuss these estimates in reference to other common estimates [explaining discrepancies] or reference studies known to stakeholders on the number of children out of school].</a:t>
            </a:r>
          </a:p>
        </p:txBody>
      </p:sp>
      <p:sp>
        <p:nvSpPr>
          <p:cNvPr id="4" name="Footer Placeholder 3">
            <a:extLst>
              <a:ext uri="{FF2B5EF4-FFF2-40B4-BE49-F238E27FC236}">
                <a16:creationId xmlns:a16="http://schemas.microsoft.com/office/drawing/2014/main" id="{EE54D7DF-41B0-4E28-B61E-66CE02C34357}"/>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3FCDFD99-2670-C483-9B36-1E70271D9BEC}"/>
              </a:ext>
            </a:extLst>
          </p:cNvPr>
          <p:cNvSpPr>
            <a:spLocks noGrp="1"/>
          </p:cNvSpPr>
          <p:nvPr>
            <p:ph type="sldNum" sz="quarter" idx="12"/>
          </p:nvPr>
        </p:nvSpPr>
        <p:spPr/>
        <p:txBody>
          <a:bodyPr/>
          <a:lstStyle/>
          <a:p>
            <a:fld id="{D429F7A4-7C4A-6148-A6AA-ED73C8AE3448}" type="slidenum">
              <a:rPr lang="en-US" altLang="en-US" smtClean="0"/>
              <a:pPr/>
              <a:t>12</a:t>
            </a:fld>
            <a:endParaRPr lang="en-US" altLang="en-US" dirty="0"/>
          </a:p>
        </p:txBody>
      </p:sp>
    </p:spTree>
    <p:extLst>
      <p:ext uri="{BB962C8B-B14F-4D97-AF65-F5344CB8AC3E}">
        <p14:creationId xmlns:p14="http://schemas.microsoft.com/office/powerpoint/2010/main" val="301355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person, grass, outdoor&#10;&#10;Description automatically generated">
            <a:extLst>
              <a:ext uri="{FF2B5EF4-FFF2-40B4-BE49-F238E27FC236}">
                <a16:creationId xmlns:a16="http://schemas.microsoft.com/office/drawing/2014/main" id="{59B2DEA3-FAB8-55F1-CEC1-03C85EE8DC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97D1D898-1170-AD25-AF42-2D6AB3783152}"/>
              </a:ext>
            </a:extLst>
          </p:cNvPr>
          <p:cNvSpPr>
            <a:spLocks noGrp="1"/>
          </p:cNvSpPr>
          <p:nvPr>
            <p:ph type="title"/>
          </p:nvPr>
        </p:nvSpPr>
        <p:spPr>
          <a:xfrm>
            <a:off x="2113110" y="5125250"/>
            <a:ext cx="7573150" cy="1732750"/>
          </a:xfrm>
        </p:spPr>
        <p:txBody>
          <a:bodyPr>
            <a:normAutofit fontScale="90000"/>
          </a:bodyPr>
          <a:lstStyle/>
          <a:p>
            <a:r>
              <a:rPr lang="en-US" dirty="0"/>
              <a:t>Profiles of the Children in the 7DE</a:t>
            </a:r>
          </a:p>
        </p:txBody>
      </p:sp>
      <p:sp>
        <p:nvSpPr>
          <p:cNvPr id="4" name="Text Placeholder 3">
            <a:extLst>
              <a:ext uri="{FF2B5EF4-FFF2-40B4-BE49-F238E27FC236}">
                <a16:creationId xmlns:a16="http://schemas.microsoft.com/office/drawing/2014/main" id="{CAB8237F-F558-44EF-C4ED-338DA777211A}"/>
              </a:ext>
            </a:extLst>
          </p:cNvPr>
          <p:cNvSpPr>
            <a:spLocks noGrp="1"/>
          </p:cNvSpPr>
          <p:nvPr>
            <p:ph type="body" idx="1"/>
          </p:nvPr>
        </p:nvSpPr>
        <p:spPr/>
        <p:txBody>
          <a:bodyPr/>
          <a:lstStyle/>
          <a:p>
            <a:r>
              <a:rPr lang="en-US" dirty="0"/>
              <a:t>Barrier Identification Workshop</a:t>
            </a:r>
          </a:p>
        </p:txBody>
      </p:sp>
      <p:sp>
        <p:nvSpPr>
          <p:cNvPr id="5" name="Text Placeholder 4">
            <a:extLst>
              <a:ext uri="{FF2B5EF4-FFF2-40B4-BE49-F238E27FC236}">
                <a16:creationId xmlns:a16="http://schemas.microsoft.com/office/drawing/2014/main" id="{658EAE67-BD8F-0618-340A-436B3888329F}"/>
              </a:ext>
            </a:extLst>
          </p:cNvPr>
          <p:cNvSpPr>
            <a:spLocks noGrp="1"/>
          </p:cNvSpPr>
          <p:nvPr>
            <p:ph type="body" sz="quarter" idx="12"/>
          </p:nvPr>
        </p:nvSpPr>
        <p:spPr>
          <a:xfrm>
            <a:off x="9818913" y="5174047"/>
            <a:ext cx="2150480" cy="1557161"/>
          </a:xfrm>
        </p:spPr>
        <p:txBody>
          <a:bodyPr/>
          <a:lstStyle/>
          <a:p>
            <a:pPr>
              <a:spcBef>
                <a:spcPts val="600"/>
              </a:spcBef>
            </a:pPr>
            <a:r>
              <a:rPr lang="en-US" dirty="0"/>
              <a:t>Findings from draft Chapter 2 (Section 4.1, 4.2, 4.3)</a:t>
            </a:r>
          </a:p>
          <a:p>
            <a:pPr>
              <a:spcBef>
                <a:spcPts val="600"/>
              </a:spcBef>
            </a:pPr>
            <a:r>
              <a:rPr lang="en-US" dirty="0"/>
              <a:t>Profiles of Children Identified (Annexes G, H, I)</a:t>
            </a:r>
          </a:p>
          <a:p>
            <a:pPr>
              <a:spcBef>
                <a:spcPts val="600"/>
              </a:spcBef>
            </a:pPr>
            <a:r>
              <a:rPr lang="en-US" dirty="0"/>
              <a:t>Discussion on Key Profiles for OOSCI study               (Annexes C, D, E, F)</a:t>
            </a:r>
          </a:p>
        </p:txBody>
      </p:sp>
      <p:sp>
        <p:nvSpPr>
          <p:cNvPr id="6" name="Text Placeholder 5">
            <a:extLst>
              <a:ext uri="{FF2B5EF4-FFF2-40B4-BE49-F238E27FC236}">
                <a16:creationId xmlns:a16="http://schemas.microsoft.com/office/drawing/2014/main" id="{DF77F7FA-B5E1-6D0F-EAB9-7FF52042F72B}"/>
              </a:ext>
            </a:extLst>
          </p:cNvPr>
          <p:cNvSpPr>
            <a:spLocks noGrp="1"/>
          </p:cNvSpPr>
          <p:nvPr>
            <p:ph type="body" sz="quarter" idx="13"/>
          </p:nvPr>
        </p:nvSpPr>
        <p:spPr/>
        <p:txBody>
          <a:bodyPr/>
          <a:lstStyle/>
          <a:p>
            <a:r>
              <a:rPr lang="en-CA" dirty="0"/>
              <a:t>© UNICEF/UNI210680/</a:t>
            </a:r>
            <a:r>
              <a:rPr lang="en-CA" dirty="0" err="1"/>
              <a:t>Babajanyan</a:t>
            </a:r>
            <a:endParaRPr lang="en-CA" dirty="0"/>
          </a:p>
          <a:p>
            <a:endParaRPr lang="en-US" dirty="0"/>
          </a:p>
        </p:txBody>
      </p:sp>
      <p:sp>
        <p:nvSpPr>
          <p:cNvPr id="7" name="Text Placeholder 6">
            <a:extLst>
              <a:ext uri="{FF2B5EF4-FFF2-40B4-BE49-F238E27FC236}">
                <a16:creationId xmlns:a16="http://schemas.microsoft.com/office/drawing/2014/main" id="{A8378762-53B3-08D6-6E47-C3F16276702B}"/>
              </a:ext>
            </a:extLst>
          </p:cNvPr>
          <p:cNvSpPr>
            <a:spLocks noGrp="1"/>
          </p:cNvSpPr>
          <p:nvPr>
            <p:ph type="body" sz="quarter" idx="14"/>
          </p:nvPr>
        </p:nvSpPr>
        <p:spPr/>
        <p:txBody>
          <a:bodyPr/>
          <a:lstStyle/>
          <a:p>
            <a:r>
              <a:rPr lang="en-US" dirty="0"/>
              <a:t>3</a:t>
            </a:r>
          </a:p>
        </p:txBody>
      </p:sp>
      <p:sp>
        <p:nvSpPr>
          <p:cNvPr id="8" name="Rectangle 7">
            <a:extLst>
              <a:ext uri="{FF2B5EF4-FFF2-40B4-BE49-F238E27FC236}">
                <a16:creationId xmlns:a16="http://schemas.microsoft.com/office/drawing/2014/main" id="{8BD17D4C-1636-28DD-6944-7C7C1B46645F}"/>
              </a:ext>
            </a:extLst>
          </p:cNvPr>
          <p:cNvSpPr/>
          <p:nvPr/>
        </p:nvSpPr>
        <p:spPr>
          <a:xfrm>
            <a:off x="0" y="4390901"/>
            <a:ext cx="12192000"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CA9139-BFF2-8469-9E32-684D93E974C6}"/>
              </a:ext>
            </a:extLst>
          </p:cNvPr>
          <p:cNvSpPr/>
          <p:nvPr/>
        </p:nvSpPr>
        <p:spPr>
          <a:xfrm>
            <a:off x="0" y="691563"/>
            <a:ext cx="2213002" cy="142769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A87E858-B3A0-06CD-FA65-8B9C1AF65C9A}"/>
              </a:ext>
            </a:extLst>
          </p:cNvPr>
          <p:cNvCxnSpPr/>
          <p:nvPr/>
        </p:nvCxnSpPr>
        <p:spPr>
          <a:xfrm>
            <a:off x="61472" y="1045029"/>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90AC51-E7BB-C4CB-B610-6AEFD2D7B856}"/>
              </a:ext>
            </a:extLst>
          </p:cNvPr>
          <p:cNvSpPr txBox="1"/>
          <p:nvPr/>
        </p:nvSpPr>
        <p:spPr>
          <a:xfrm>
            <a:off x="0" y="737729"/>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97979ACD-9E63-A4AE-9464-9727ED67E04F}"/>
              </a:ext>
            </a:extLst>
          </p:cNvPr>
          <p:cNvSpPr txBox="1">
            <a:spLocks/>
          </p:cNvSpPr>
          <p:nvPr/>
        </p:nvSpPr>
        <p:spPr>
          <a:xfrm>
            <a:off x="61471" y="1075331"/>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findings from draft Chapter 2?</a:t>
            </a:r>
          </a:p>
          <a:p>
            <a:r>
              <a:rPr lang="en-US" dirty="0"/>
              <a:t>What are the key profiles of children we have identified?</a:t>
            </a:r>
          </a:p>
          <a:p>
            <a:pPr marL="0" indent="0">
              <a:buNone/>
            </a:pPr>
            <a:endParaRPr lang="en-US" dirty="0"/>
          </a:p>
          <a:p>
            <a:endParaRPr lang="en-US" dirty="0"/>
          </a:p>
        </p:txBody>
      </p:sp>
    </p:spTree>
    <p:extLst>
      <p:ext uri="{BB962C8B-B14F-4D97-AF65-F5344CB8AC3E}">
        <p14:creationId xmlns:p14="http://schemas.microsoft.com/office/powerpoint/2010/main" val="4204330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Summary of Findings from Draft Profiles Chapter </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14</a:t>
            </a:fld>
            <a:endParaRPr lang="en-US" altLang="en-US" dirty="0"/>
          </a:p>
        </p:txBody>
      </p:sp>
      <p:sp>
        <p:nvSpPr>
          <p:cNvPr id="7" name="Content Placeholder 6">
            <a:extLst>
              <a:ext uri="{FF2B5EF4-FFF2-40B4-BE49-F238E27FC236}">
                <a16:creationId xmlns:a16="http://schemas.microsoft.com/office/drawing/2014/main" id="{D0711CCE-786A-3D07-FAED-2706AAD28587}"/>
              </a:ext>
            </a:extLst>
          </p:cNvPr>
          <p:cNvSpPr>
            <a:spLocks noGrp="1"/>
          </p:cNvSpPr>
          <p:nvPr>
            <p:ph idx="1"/>
          </p:nvPr>
        </p:nvSpPr>
        <p:spPr/>
        <p:txBody>
          <a:bodyPr/>
          <a:lstStyle/>
          <a:p>
            <a:pPr marL="0" indent="0">
              <a:buNone/>
            </a:pPr>
            <a:r>
              <a:rPr lang="en-CA" dirty="0"/>
              <a:t>[</a:t>
            </a:r>
            <a:r>
              <a:rPr lang="en-CA" i="1" dirty="0"/>
              <a:t>Note: In this slide, present an overview of the key findings of the profiles chapter, which includes:</a:t>
            </a:r>
          </a:p>
          <a:p>
            <a:r>
              <a:rPr lang="en-CA" i="1" dirty="0"/>
              <a:t>Key profiles identified</a:t>
            </a:r>
          </a:p>
          <a:p>
            <a:r>
              <a:rPr lang="en-CA" i="1" dirty="0"/>
              <a:t>School exposure of out-of-school children</a:t>
            </a:r>
          </a:p>
          <a:p>
            <a:r>
              <a:rPr lang="en-CA" i="1" dirty="0"/>
              <a:t>Flows in and out of the system (Exclusion points in system)</a:t>
            </a:r>
          </a:p>
          <a:p>
            <a:r>
              <a:rPr lang="en-CA" i="1" dirty="0"/>
              <a:t>Pathway analysis or cumulative risk analysis visualizations]</a:t>
            </a:r>
          </a:p>
          <a:p>
            <a:endParaRPr lang="en-CA" i="1" dirty="0"/>
          </a:p>
          <a:p>
            <a:pPr marL="0" indent="0">
              <a:buNone/>
            </a:pPr>
            <a:r>
              <a:rPr lang="en-CA" i="1" dirty="0"/>
              <a:t>[Note: Several slides may be added here to present the results of the analysis]</a:t>
            </a:r>
          </a:p>
          <a:p>
            <a:endParaRPr lang="en-CA" dirty="0"/>
          </a:p>
        </p:txBody>
      </p:sp>
    </p:spTree>
    <p:extLst>
      <p:ext uri="{BB962C8B-B14F-4D97-AF65-F5344CB8AC3E}">
        <p14:creationId xmlns:p14="http://schemas.microsoft.com/office/powerpoint/2010/main" val="826240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90C3B-5407-4776-EB97-589DAA98298C}"/>
              </a:ext>
            </a:extLst>
          </p:cNvPr>
          <p:cNvSpPr>
            <a:spLocks noGrp="1"/>
          </p:cNvSpPr>
          <p:nvPr>
            <p:ph type="title"/>
          </p:nvPr>
        </p:nvSpPr>
        <p:spPr/>
        <p:txBody>
          <a:bodyPr/>
          <a:lstStyle/>
          <a:p>
            <a:r>
              <a:rPr lang="en-CA" dirty="0"/>
              <a:t>Profiles Matrix</a:t>
            </a:r>
          </a:p>
        </p:txBody>
      </p:sp>
      <p:sp>
        <p:nvSpPr>
          <p:cNvPr id="4" name="Footer Placeholder 3">
            <a:extLst>
              <a:ext uri="{FF2B5EF4-FFF2-40B4-BE49-F238E27FC236}">
                <a16:creationId xmlns:a16="http://schemas.microsoft.com/office/drawing/2014/main" id="{F6EBB4C1-F3F5-06EA-BE5B-32385F80A301}"/>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334E9CEC-9201-9B53-4BB3-1970B2A6BFCB}"/>
              </a:ext>
            </a:extLst>
          </p:cNvPr>
          <p:cNvSpPr>
            <a:spLocks noGrp="1"/>
          </p:cNvSpPr>
          <p:nvPr>
            <p:ph type="sldNum" sz="quarter" idx="12"/>
          </p:nvPr>
        </p:nvSpPr>
        <p:spPr/>
        <p:txBody>
          <a:bodyPr/>
          <a:lstStyle/>
          <a:p>
            <a:fld id="{D429F7A4-7C4A-6148-A6AA-ED73C8AE3448}" type="slidenum">
              <a:rPr lang="en-US" altLang="en-US" smtClean="0"/>
              <a:pPr/>
              <a:t>15</a:t>
            </a:fld>
            <a:endParaRPr lang="en-US" altLang="en-US" dirty="0"/>
          </a:p>
        </p:txBody>
      </p:sp>
      <p:sp>
        <p:nvSpPr>
          <p:cNvPr id="8" name="TextBox 7">
            <a:extLst>
              <a:ext uri="{FF2B5EF4-FFF2-40B4-BE49-F238E27FC236}">
                <a16:creationId xmlns:a16="http://schemas.microsoft.com/office/drawing/2014/main" id="{8DA7FEE2-26AC-64F4-9EE7-D21AEF0ABD66}"/>
              </a:ext>
            </a:extLst>
          </p:cNvPr>
          <p:cNvSpPr txBox="1"/>
          <p:nvPr/>
        </p:nvSpPr>
        <p:spPr>
          <a:xfrm>
            <a:off x="8923283" y="1690688"/>
            <a:ext cx="3058510" cy="4093428"/>
          </a:xfrm>
          <a:prstGeom prst="rect">
            <a:avLst/>
          </a:prstGeom>
          <a:noFill/>
        </p:spPr>
        <p:txBody>
          <a:bodyPr wrap="square" rtlCol="0">
            <a:spAutoFit/>
          </a:bodyPr>
          <a:lstStyle/>
          <a:p>
            <a:r>
              <a:rPr lang="en-CA" sz="2000" i="1" dirty="0">
                <a:solidFill>
                  <a:schemeClr val="tx1">
                    <a:lumMod val="75000"/>
                    <a:lumOff val="25000"/>
                  </a:schemeClr>
                </a:solidFill>
                <a:latin typeface="Arial" panose="020B0604020202020204" pitchFamily="34" charset="0"/>
                <a:cs typeface="Arial" panose="020B0604020202020204" pitchFamily="34" charset="0"/>
              </a:rPr>
              <a:t>[Note: This slide presents the summary table across the main profiles, dimensions of exclusion affected, scale (number and share), severity (what share of the dimension it represents), when along the schooling pathway this profile is excluded, and a provisional ranking of importance to the study]</a:t>
            </a:r>
          </a:p>
        </p:txBody>
      </p:sp>
      <p:sp>
        <p:nvSpPr>
          <p:cNvPr id="9" name="TextBox 8">
            <a:extLst>
              <a:ext uri="{FF2B5EF4-FFF2-40B4-BE49-F238E27FC236}">
                <a16:creationId xmlns:a16="http://schemas.microsoft.com/office/drawing/2014/main" id="{3B9F3139-A7AA-1728-F076-524BC7EF77DC}"/>
              </a:ext>
            </a:extLst>
          </p:cNvPr>
          <p:cNvSpPr txBox="1"/>
          <p:nvPr/>
        </p:nvSpPr>
        <p:spPr>
          <a:xfrm>
            <a:off x="2417268" y="5801710"/>
            <a:ext cx="4154607" cy="369332"/>
          </a:xfrm>
          <a:prstGeom prst="rect">
            <a:avLst/>
          </a:prstGeom>
          <a:noFill/>
        </p:spPr>
        <p:txBody>
          <a:bodyPr wrap="square" rtlCol="0">
            <a:spAutoFit/>
          </a:bodyPr>
          <a:lstStyle/>
          <a:p>
            <a:r>
              <a:rPr lang="en-CA" dirty="0">
                <a:solidFill>
                  <a:schemeClr val="tx1">
                    <a:lumMod val="75000"/>
                    <a:lumOff val="25000"/>
                  </a:schemeClr>
                </a:solidFill>
                <a:latin typeface="Arial" panose="020B0604020202020204" pitchFamily="34" charset="0"/>
                <a:cs typeface="Arial" panose="020B0604020202020204" pitchFamily="34" charset="0"/>
              </a:rPr>
              <a:t>[Example table to be replaced]</a:t>
            </a:r>
          </a:p>
        </p:txBody>
      </p:sp>
      <p:pic>
        <p:nvPicPr>
          <p:cNvPr id="6" name="Picture 5" descr="A picture containing text, screenshot, font, line&#10;&#10;Description automatically generated">
            <a:extLst>
              <a:ext uri="{FF2B5EF4-FFF2-40B4-BE49-F238E27FC236}">
                <a16:creationId xmlns:a16="http://schemas.microsoft.com/office/drawing/2014/main" id="{1A43511B-7A20-AECD-70B9-D75470673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33" y="1526042"/>
            <a:ext cx="7771121" cy="4258074"/>
          </a:xfrm>
          <a:prstGeom prst="rect">
            <a:avLst/>
          </a:prstGeom>
        </p:spPr>
      </p:pic>
    </p:spTree>
    <p:extLst>
      <p:ext uri="{BB962C8B-B14F-4D97-AF65-F5344CB8AC3E}">
        <p14:creationId xmlns:p14="http://schemas.microsoft.com/office/powerpoint/2010/main" val="89734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C38-ED10-45E0-9C08-D8D121F69254}"/>
              </a:ext>
            </a:extLst>
          </p:cNvPr>
          <p:cNvSpPr>
            <a:spLocks noGrp="1"/>
          </p:cNvSpPr>
          <p:nvPr>
            <p:ph type="title"/>
          </p:nvPr>
        </p:nvSpPr>
        <p:spPr/>
        <p:txBody>
          <a:bodyPr/>
          <a:lstStyle/>
          <a:p>
            <a:r>
              <a:rPr lang="en-CA" dirty="0"/>
              <a:t>Key Profile: [Insert Here]</a:t>
            </a:r>
          </a:p>
        </p:txBody>
      </p:sp>
      <p:sp>
        <p:nvSpPr>
          <p:cNvPr id="4" name="Footer Placeholder 3">
            <a:extLst>
              <a:ext uri="{FF2B5EF4-FFF2-40B4-BE49-F238E27FC236}">
                <a16:creationId xmlns:a16="http://schemas.microsoft.com/office/drawing/2014/main" id="{1272C0E4-49DD-02B3-C87C-134CE939DB1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E4AE5B08-F228-A192-ED8F-F5EC2355595C}"/>
              </a:ext>
            </a:extLst>
          </p:cNvPr>
          <p:cNvSpPr>
            <a:spLocks noGrp="1"/>
          </p:cNvSpPr>
          <p:nvPr>
            <p:ph type="sldNum" sz="quarter" idx="12"/>
          </p:nvPr>
        </p:nvSpPr>
        <p:spPr/>
        <p:txBody>
          <a:bodyPr/>
          <a:lstStyle/>
          <a:p>
            <a:fld id="{D429F7A4-7C4A-6148-A6AA-ED73C8AE3448}" type="slidenum">
              <a:rPr lang="en-US" altLang="en-US" smtClean="0"/>
              <a:pPr/>
              <a:t>16</a:t>
            </a:fld>
            <a:endParaRPr lang="en-US" altLang="en-US" dirty="0"/>
          </a:p>
        </p:txBody>
      </p:sp>
      <p:sp>
        <p:nvSpPr>
          <p:cNvPr id="8" name="Rectangular Callout 15">
            <a:extLst>
              <a:ext uri="{FF2B5EF4-FFF2-40B4-BE49-F238E27FC236}">
                <a16:creationId xmlns:a16="http://schemas.microsoft.com/office/drawing/2014/main" id="{A49C36CE-3376-E0AD-8DB1-7E51CC823221}"/>
              </a:ext>
            </a:extLst>
          </p:cNvPr>
          <p:cNvSpPr/>
          <p:nvPr/>
        </p:nvSpPr>
        <p:spPr>
          <a:xfrm>
            <a:off x="8639503" y="646386"/>
            <a:ext cx="3410607" cy="3704897"/>
          </a:xfrm>
          <a:prstGeom prst="wedgeRectCallout">
            <a:avLst>
              <a:gd name="adj1" fmla="val -93040"/>
              <a:gd name="adj2" fmla="val -36524"/>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Some important profiles of out-of-school children or 7DE may not have high-quality and recent data – but they can still be identified in the study for Barriers and Policy analysis. </a:t>
            </a:r>
          </a:p>
          <a:p>
            <a:pPr algn="ctr"/>
            <a:endParaRPr lang="en-US" b="1"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Qualitative data or new data collection can shed light on these vulnerable groups.</a:t>
            </a:r>
          </a:p>
        </p:txBody>
      </p:sp>
      <p:sp>
        <p:nvSpPr>
          <p:cNvPr id="6" name="Content Placeholder 5">
            <a:extLst>
              <a:ext uri="{FF2B5EF4-FFF2-40B4-BE49-F238E27FC236}">
                <a16:creationId xmlns:a16="http://schemas.microsoft.com/office/drawing/2014/main" id="{F2DD63C6-8774-F8C8-DCAB-E47C3093793C}"/>
              </a:ext>
            </a:extLst>
          </p:cNvPr>
          <p:cNvSpPr>
            <a:spLocks noGrp="1"/>
          </p:cNvSpPr>
          <p:nvPr>
            <p:ph idx="1"/>
          </p:nvPr>
        </p:nvSpPr>
        <p:spPr>
          <a:xfrm>
            <a:off x="838200" y="1825625"/>
            <a:ext cx="7627883" cy="4351338"/>
          </a:xfrm>
        </p:spPr>
        <p:txBody>
          <a:bodyPr/>
          <a:lstStyle/>
          <a:p>
            <a:pPr marL="0" indent="0">
              <a:buNone/>
            </a:pPr>
            <a:r>
              <a:rPr lang="en-CA" i="1" dirty="0"/>
              <a:t>[Note: This slide to present the findings in more detail for each of the key profiles identified in the data and profiles chapters. This includes:</a:t>
            </a:r>
          </a:p>
          <a:p>
            <a:r>
              <a:rPr lang="en-CA" i="1" dirty="0"/>
              <a:t>Main data sources where they are identified</a:t>
            </a:r>
          </a:p>
          <a:p>
            <a:r>
              <a:rPr lang="en-CA" i="1" dirty="0"/>
              <a:t>Data gaps or issues</a:t>
            </a:r>
          </a:p>
          <a:p>
            <a:r>
              <a:rPr lang="en-CA" i="1" dirty="0"/>
              <a:t>Size and share of exclusion, when it is likely to occur</a:t>
            </a:r>
          </a:p>
          <a:p>
            <a:r>
              <a:rPr lang="en-CA" i="1" dirty="0"/>
              <a:t>Insight from cumulative risk analysis – Ex. Rural adolescent girls -- impact of each characteristic that is linked to school exclusion]. </a:t>
            </a:r>
          </a:p>
        </p:txBody>
      </p:sp>
    </p:spTree>
    <p:extLst>
      <p:ext uri="{BB962C8B-B14F-4D97-AF65-F5344CB8AC3E}">
        <p14:creationId xmlns:p14="http://schemas.microsoft.com/office/powerpoint/2010/main" val="2669406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00F3-4E7C-7A29-8A42-E4222D80B866}"/>
              </a:ext>
            </a:extLst>
          </p:cNvPr>
          <p:cNvSpPr>
            <a:spLocks noGrp="1"/>
          </p:cNvSpPr>
          <p:nvPr>
            <p:ph type="title"/>
          </p:nvPr>
        </p:nvSpPr>
        <p:spPr/>
        <p:txBody>
          <a:bodyPr/>
          <a:lstStyle/>
          <a:p>
            <a:r>
              <a:rPr lang="en-CA" dirty="0"/>
              <a:t>Key Profile: [Insert Here]</a:t>
            </a:r>
          </a:p>
        </p:txBody>
      </p:sp>
      <p:sp>
        <p:nvSpPr>
          <p:cNvPr id="3" name="Content Placeholder 2">
            <a:extLst>
              <a:ext uri="{FF2B5EF4-FFF2-40B4-BE49-F238E27FC236}">
                <a16:creationId xmlns:a16="http://schemas.microsoft.com/office/drawing/2014/main" id="{7B041419-67C2-85A8-18FE-FBA4F7AEF0D1}"/>
              </a:ext>
            </a:extLst>
          </p:cNvPr>
          <p:cNvSpPr>
            <a:spLocks noGrp="1"/>
          </p:cNvSpPr>
          <p:nvPr>
            <p:ph idx="1"/>
          </p:nvPr>
        </p:nvSpPr>
        <p:spPr>
          <a:xfrm>
            <a:off x="838199" y="1825625"/>
            <a:ext cx="10515600" cy="4351338"/>
          </a:xfrm>
        </p:spPr>
        <p:txBody>
          <a:bodyPr>
            <a:normAutofit/>
          </a:bodyPr>
          <a:lstStyle/>
          <a:p>
            <a:pPr marL="0" indent="0">
              <a:buNone/>
            </a:pPr>
            <a:r>
              <a:rPr lang="en-CA" i="1" dirty="0"/>
              <a:t>[Note: This slide to present the findings in more detail for each of the key profiles identified in the data and profiles chapters. This includes:</a:t>
            </a:r>
          </a:p>
          <a:p>
            <a:r>
              <a:rPr lang="en-CA" i="1" dirty="0"/>
              <a:t>Main data sources where they are identified</a:t>
            </a:r>
          </a:p>
          <a:p>
            <a:r>
              <a:rPr lang="en-CA" i="1" dirty="0"/>
              <a:t>Data gaps or issues</a:t>
            </a:r>
          </a:p>
          <a:p>
            <a:r>
              <a:rPr lang="en-CA" i="1" dirty="0"/>
              <a:t>Size and share of exclusion, when it is likely to occur</a:t>
            </a:r>
          </a:p>
          <a:p>
            <a:r>
              <a:rPr lang="en-CA" i="1" dirty="0"/>
              <a:t>Insight from cumulative risk analysis – Ex. Rural adolescent girls -- impact of each characteristic that is linked to school exclusion].</a:t>
            </a:r>
          </a:p>
          <a:p>
            <a:endParaRPr lang="en-CA" i="1" dirty="0"/>
          </a:p>
          <a:p>
            <a:pPr marL="0" indent="0">
              <a:buNone/>
            </a:pPr>
            <a:r>
              <a:rPr lang="en-CA" i="1" dirty="0"/>
              <a:t>[Include more profile slides as appropriate] </a:t>
            </a:r>
          </a:p>
          <a:p>
            <a:endParaRPr lang="en-CA" dirty="0"/>
          </a:p>
        </p:txBody>
      </p:sp>
      <p:sp>
        <p:nvSpPr>
          <p:cNvPr id="4" name="Footer Placeholder 3">
            <a:extLst>
              <a:ext uri="{FF2B5EF4-FFF2-40B4-BE49-F238E27FC236}">
                <a16:creationId xmlns:a16="http://schemas.microsoft.com/office/drawing/2014/main" id="{25D139A8-8A87-474F-561D-EA62C1C666B9}"/>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BA75DBC-9B5D-0E9F-E9EE-BCEC32C4AC8B}"/>
              </a:ext>
            </a:extLst>
          </p:cNvPr>
          <p:cNvSpPr>
            <a:spLocks noGrp="1"/>
          </p:cNvSpPr>
          <p:nvPr>
            <p:ph type="sldNum" sz="quarter" idx="12"/>
          </p:nvPr>
        </p:nvSpPr>
        <p:spPr/>
        <p:txBody>
          <a:bodyPr/>
          <a:lstStyle/>
          <a:p>
            <a:fld id="{D429F7A4-7C4A-6148-A6AA-ED73C8AE3448}" type="slidenum">
              <a:rPr lang="en-US" altLang="en-US" smtClean="0"/>
              <a:pPr/>
              <a:t>17</a:t>
            </a:fld>
            <a:endParaRPr lang="en-US" altLang="en-US" dirty="0"/>
          </a:p>
        </p:txBody>
      </p:sp>
    </p:spTree>
    <p:extLst>
      <p:ext uri="{BB962C8B-B14F-4D97-AF65-F5344CB8AC3E}">
        <p14:creationId xmlns:p14="http://schemas.microsoft.com/office/powerpoint/2010/main" val="3022492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00F3-4E7C-7A29-8A42-E4222D80B866}"/>
              </a:ext>
            </a:extLst>
          </p:cNvPr>
          <p:cNvSpPr>
            <a:spLocks noGrp="1"/>
          </p:cNvSpPr>
          <p:nvPr>
            <p:ph type="title"/>
          </p:nvPr>
        </p:nvSpPr>
        <p:spPr/>
        <p:txBody>
          <a:bodyPr/>
          <a:lstStyle/>
          <a:p>
            <a:r>
              <a:rPr lang="en-CA" dirty="0"/>
              <a:t>Key Profile: [Insert Here]</a:t>
            </a:r>
          </a:p>
        </p:txBody>
      </p:sp>
      <p:sp>
        <p:nvSpPr>
          <p:cNvPr id="3" name="Content Placeholder 2">
            <a:extLst>
              <a:ext uri="{FF2B5EF4-FFF2-40B4-BE49-F238E27FC236}">
                <a16:creationId xmlns:a16="http://schemas.microsoft.com/office/drawing/2014/main" id="{7B041419-67C2-85A8-18FE-FBA4F7AEF0D1}"/>
              </a:ext>
            </a:extLst>
          </p:cNvPr>
          <p:cNvSpPr>
            <a:spLocks noGrp="1"/>
          </p:cNvSpPr>
          <p:nvPr>
            <p:ph idx="1"/>
          </p:nvPr>
        </p:nvSpPr>
        <p:spPr>
          <a:xfrm>
            <a:off x="838199" y="1825625"/>
            <a:ext cx="10654863" cy="4351338"/>
          </a:xfrm>
        </p:spPr>
        <p:txBody>
          <a:bodyPr>
            <a:normAutofit/>
          </a:bodyPr>
          <a:lstStyle/>
          <a:p>
            <a:pPr marL="0" indent="0">
              <a:buNone/>
            </a:pPr>
            <a:r>
              <a:rPr lang="en-CA" i="1" dirty="0"/>
              <a:t>[Note: This slide to present the findings in more detail for each of the key profiles identified in the data and profiles chapters. This includes:</a:t>
            </a:r>
          </a:p>
          <a:p>
            <a:r>
              <a:rPr lang="en-CA" i="1" dirty="0"/>
              <a:t>Main data sources where they are identified</a:t>
            </a:r>
          </a:p>
          <a:p>
            <a:r>
              <a:rPr lang="en-CA" i="1" dirty="0"/>
              <a:t>Data gaps or issues</a:t>
            </a:r>
          </a:p>
          <a:p>
            <a:r>
              <a:rPr lang="en-CA" i="1" dirty="0"/>
              <a:t>Size and share of exclusion, when it is likely to occur</a:t>
            </a:r>
          </a:p>
          <a:p>
            <a:r>
              <a:rPr lang="en-CA" i="1" dirty="0"/>
              <a:t>Insight from cumulative risk analysis – Ex. Rural adolescent girls -- impact of each characteristic that is linked to school exclusion]. </a:t>
            </a:r>
          </a:p>
          <a:p>
            <a:pPr marL="0" indent="0">
              <a:buNone/>
            </a:pPr>
            <a:endParaRPr lang="en-CA" dirty="0"/>
          </a:p>
          <a:p>
            <a:pPr marL="0" indent="0">
              <a:buNone/>
            </a:pPr>
            <a:r>
              <a:rPr lang="en-CA" i="1" dirty="0"/>
              <a:t>[Include more profile slides as appropriate] </a:t>
            </a:r>
          </a:p>
          <a:p>
            <a:pPr marL="0" indent="0">
              <a:buNone/>
            </a:pPr>
            <a:endParaRPr lang="en-CA" dirty="0"/>
          </a:p>
        </p:txBody>
      </p:sp>
      <p:sp>
        <p:nvSpPr>
          <p:cNvPr id="4" name="Footer Placeholder 3">
            <a:extLst>
              <a:ext uri="{FF2B5EF4-FFF2-40B4-BE49-F238E27FC236}">
                <a16:creationId xmlns:a16="http://schemas.microsoft.com/office/drawing/2014/main" id="{25D139A8-8A87-474F-561D-EA62C1C666B9}"/>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BA75DBC-9B5D-0E9F-E9EE-BCEC32C4AC8B}"/>
              </a:ext>
            </a:extLst>
          </p:cNvPr>
          <p:cNvSpPr>
            <a:spLocks noGrp="1"/>
          </p:cNvSpPr>
          <p:nvPr>
            <p:ph type="sldNum" sz="quarter" idx="12"/>
          </p:nvPr>
        </p:nvSpPr>
        <p:spPr/>
        <p:txBody>
          <a:bodyPr/>
          <a:lstStyle/>
          <a:p>
            <a:fld id="{D429F7A4-7C4A-6148-A6AA-ED73C8AE3448}" type="slidenum">
              <a:rPr lang="en-US" altLang="en-US" smtClean="0"/>
              <a:pPr/>
              <a:t>18</a:t>
            </a:fld>
            <a:endParaRPr lang="en-US" altLang="en-US" dirty="0"/>
          </a:p>
        </p:txBody>
      </p:sp>
    </p:spTree>
    <p:extLst>
      <p:ext uri="{BB962C8B-B14F-4D97-AF65-F5344CB8AC3E}">
        <p14:creationId xmlns:p14="http://schemas.microsoft.com/office/powerpoint/2010/main" val="3129185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FA2F-79D1-4D4E-2768-6A6BF655E3A7}"/>
              </a:ext>
            </a:extLst>
          </p:cNvPr>
          <p:cNvSpPr>
            <a:spLocks noGrp="1"/>
          </p:cNvSpPr>
          <p:nvPr>
            <p:ph type="title"/>
          </p:nvPr>
        </p:nvSpPr>
        <p:spPr/>
        <p:txBody>
          <a:bodyPr/>
          <a:lstStyle/>
          <a:p>
            <a:r>
              <a:rPr lang="en-CA" dirty="0"/>
              <a:t>Discussion: Key Profiles</a:t>
            </a:r>
          </a:p>
        </p:txBody>
      </p:sp>
      <p:sp>
        <p:nvSpPr>
          <p:cNvPr id="4" name="Footer Placeholder 3">
            <a:extLst>
              <a:ext uri="{FF2B5EF4-FFF2-40B4-BE49-F238E27FC236}">
                <a16:creationId xmlns:a16="http://schemas.microsoft.com/office/drawing/2014/main" id="{576BA659-D093-32FC-56EA-12620338FFC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843190D-C564-968D-B6C1-0D3A44E03AB9}"/>
              </a:ext>
            </a:extLst>
          </p:cNvPr>
          <p:cNvSpPr>
            <a:spLocks noGrp="1"/>
          </p:cNvSpPr>
          <p:nvPr>
            <p:ph type="sldNum" sz="quarter" idx="12"/>
          </p:nvPr>
        </p:nvSpPr>
        <p:spPr/>
        <p:txBody>
          <a:bodyPr/>
          <a:lstStyle/>
          <a:p>
            <a:fld id="{D429F7A4-7C4A-6148-A6AA-ED73C8AE3448}" type="slidenum">
              <a:rPr lang="en-US" altLang="en-US" smtClean="0"/>
              <a:pPr/>
              <a:t>19</a:t>
            </a:fld>
            <a:endParaRPr lang="en-US" altLang="en-US" dirty="0"/>
          </a:p>
        </p:txBody>
      </p:sp>
      <p:sp>
        <p:nvSpPr>
          <p:cNvPr id="6" name="Content Placeholder 5">
            <a:extLst>
              <a:ext uri="{FF2B5EF4-FFF2-40B4-BE49-F238E27FC236}">
                <a16:creationId xmlns:a16="http://schemas.microsoft.com/office/drawing/2014/main" id="{506C218E-3811-1916-FAAA-8641BD341911}"/>
              </a:ext>
            </a:extLst>
          </p:cNvPr>
          <p:cNvSpPr>
            <a:spLocks noGrp="1"/>
          </p:cNvSpPr>
          <p:nvPr>
            <p:ph idx="1"/>
          </p:nvPr>
        </p:nvSpPr>
        <p:spPr/>
        <p:txBody>
          <a:bodyPr>
            <a:normAutofit/>
          </a:bodyPr>
          <a:lstStyle/>
          <a:p>
            <a:r>
              <a:rPr lang="en-CA" dirty="0"/>
              <a:t>After having reviewed the 7DE estimates and profiles of children in the 7DE identified in the draft analysis, the technical team and steering committee can agree on the priority profiles and issues for the barriers analysis.</a:t>
            </a:r>
          </a:p>
          <a:p>
            <a:pPr marL="0" indent="0">
              <a:buNone/>
            </a:pPr>
            <a:r>
              <a:rPr lang="en-CA" b="1" dirty="0"/>
              <a:t>Plenary discussion:</a:t>
            </a:r>
          </a:p>
          <a:p>
            <a:pPr lvl="1"/>
            <a:r>
              <a:rPr lang="en-CA" dirty="0"/>
              <a:t>What are the key profiles of children the OOSCI study should focus on for the identification of barriers to education?</a:t>
            </a:r>
          </a:p>
          <a:p>
            <a:pPr lvl="1"/>
            <a:r>
              <a:rPr lang="en-CA" dirty="0"/>
              <a:t>Are there key exclusion points in the system which merit emphasis in the barriers analysis? </a:t>
            </a:r>
          </a:p>
          <a:p>
            <a:pPr lvl="1"/>
            <a:r>
              <a:rPr lang="en-CA" i="1" dirty="0"/>
              <a:t>[Note: Add/Modify questions as suitable to the country/workshop design]</a:t>
            </a:r>
          </a:p>
          <a:p>
            <a:endParaRPr lang="en-CA" dirty="0"/>
          </a:p>
        </p:txBody>
      </p:sp>
    </p:spTree>
    <p:extLst>
      <p:ext uri="{BB962C8B-B14F-4D97-AF65-F5344CB8AC3E}">
        <p14:creationId xmlns:p14="http://schemas.microsoft.com/office/powerpoint/2010/main" val="379056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3C0740-74EB-48BA-EE81-E022B38FBA2B}"/>
              </a:ext>
            </a:extLst>
          </p:cNvPr>
          <p:cNvSpPr>
            <a:spLocks noGrp="1"/>
          </p:cNvSpPr>
          <p:nvPr>
            <p:ph type="body" sz="quarter" idx="11"/>
          </p:nvPr>
        </p:nvSpPr>
        <p:spPr>
          <a:xfrm>
            <a:off x="7599363" y="23247"/>
            <a:ext cx="4600575" cy="198438"/>
          </a:xfrm>
        </p:spPr>
        <p:txBody>
          <a:bodyPr/>
          <a:lstStyle/>
          <a:p>
            <a:r>
              <a:rPr lang="en-US" dirty="0">
                <a:solidFill>
                  <a:schemeClr val="bg1"/>
                </a:solidFill>
              </a:rPr>
              <a:t>© UNICEF/UN0439619/</a:t>
            </a:r>
            <a:r>
              <a:rPr lang="en-US" dirty="0" err="1">
                <a:solidFill>
                  <a:schemeClr val="bg1"/>
                </a:solidFill>
              </a:rPr>
              <a:t>Dejongh</a:t>
            </a:r>
            <a:endParaRPr lang="en-US" dirty="0">
              <a:solidFill>
                <a:schemeClr val="bg1"/>
              </a:solidFill>
            </a:endParaRPr>
          </a:p>
        </p:txBody>
      </p:sp>
      <p:pic>
        <p:nvPicPr>
          <p:cNvPr id="42" name="Picture Placeholder 41">
            <a:extLst>
              <a:ext uri="{FF2B5EF4-FFF2-40B4-BE49-F238E27FC236}">
                <a16:creationId xmlns:a16="http://schemas.microsoft.com/office/drawing/2014/main" id="{44DCD2A5-7DA4-A96B-129C-4CE6D69D635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7750" y="-13182"/>
            <a:ext cx="12207687" cy="5266722"/>
          </a:xfrm>
        </p:spPr>
      </p:pic>
      <p:sp>
        <p:nvSpPr>
          <p:cNvPr id="3" name="Title 2">
            <a:extLst>
              <a:ext uri="{FF2B5EF4-FFF2-40B4-BE49-F238E27FC236}">
                <a16:creationId xmlns:a16="http://schemas.microsoft.com/office/drawing/2014/main" id="{CBDFF59D-21E0-29E0-7DF3-19D32CEF0D4A}"/>
              </a:ext>
            </a:extLst>
          </p:cNvPr>
          <p:cNvSpPr>
            <a:spLocks noGrp="1"/>
          </p:cNvSpPr>
          <p:nvPr>
            <p:ph type="ctrTitle"/>
          </p:nvPr>
        </p:nvSpPr>
        <p:spPr>
          <a:xfrm>
            <a:off x="536707" y="5009719"/>
            <a:ext cx="8808818" cy="1231011"/>
          </a:xfrm>
        </p:spPr>
        <p:txBody>
          <a:bodyPr>
            <a:normAutofit/>
          </a:bodyPr>
          <a:lstStyle/>
          <a:p>
            <a:pPr algn="l"/>
            <a:r>
              <a:rPr lang="en-US" sz="4000" dirty="0"/>
              <a:t>Barrier Identification Workshop</a:t>
            </a:r>
          </a:p>
        </p:txBody>
      </p:sp>
      <p:sp>
        <p:nvSpPr>
          <p:cNvPr id="4" name="Subtitle 3">
            <a:extLst>
              <a:ext uri="{FF2B5EF4-FFF2-40B4-BE49-F238E27FC236}">
                <a16:creationId xmlns:a16="http://schemas.microsoft.com/office/drawing/2014/main" id="{4B1742E2-D15B-C24E-E352-B939BC67E83B}"/>
              </a:ext>
            </a:extLst>
          </p:cNvPr>
          <p:cNvSpPr>
            <a:spLocks noGrp="1"/>
          </p:cNvSpPr>
          <p:nvPr>
            <p:ph type="subTitle" idx="1"/>
          </p:nvPr>
        </p:nvSpPr>
        <p:spPr>
          <a:xfrm>
            <a:off x="630977" y="6238092"/>
            <a:ext cx="8786399" cy="953050"/>
          </a:xfrm>
        </p:spPr>
        <p:txBody>
          <a:bodyPr/>
          <a:lstStyle/>
          <a:p>
            <a:pPr algn="l"/>
            <a:r>
              <a:rPr lang="en-US" dirty="0"/>
              <a:t>OUT-OF-SCHOOL CHILDREN INITIATIVE</a:t>
            </a:r>
          </a:p>
        </p:txBody>
      </p:sp>
      <p:pic>
        <p:nvPicPr>
          <p:cNvPr id="35" name="Picture 34">
            <a:extLst>
              <a:ext uri="{FF2B5EF4-FFF2-40B4-BE49-F238E27FC236}">
                <a16:creationId xmlns:a16="http://schemas.microsoft.com/office/drawing/2014/main" id="{32949A3E-DCFC-8E00-CD3A-A22263AD0E2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99118" y="5420412"/>
            <a:ext cx="3274960" cy="683083"/>
          </a:xfrm>
          <a:prstGeom prst="rect">
            <a:avLst/>
          </a:prstGeom>
        </p:spPr>
      </p:pic>
      <p:grpSp>
        <p:nvGrpSpPr>
          <p:cNvPr id="43" name="Group 42">
            <a:extLst>
              <a:ext uri="{FF2B5EF4-FFF2-40B4-BE49-F238E27FC236}">
                <a16:creationId xmlns:a16="http://schemas.microsoft.com/office/drawing/2014/main" id="{3C63EAD8-8866-8015-0028-5359690ED07A}"/>
              </a:ext>
            </a:extLst>
          </p:cNvPr>
          <p:cNvGrpSpPr/>
          <p:nvPr/>
        </p:nvGrpSpPr>
        <p:grpSpPr>
          <a:xfrm>
            <a:off x="-7749" y="4978047"/>
            <a:ext cx="12207686" cy="275493"/>
            <a:chOff x="0" y="4369869"/>
            <a:chExt cx="9586251" cy="275493"/>
          </a:xfrm>
        </p:grpSpPr>
        <p:sp>
          <p:nvSpPr>
            <p:cNvPr id="44" name="Rectangle 43">
              <a:extLst>
                <a:ext uri="{FF2B5EF4-FFF2-40B4-BE49-F238E27FC236}">
                  <a16:creationId xmlns:a16="http://schemas.microsoft.com/office/drawing/2014/main" id="{2F61DA34-CB42-484E-8A16-6075F1EF1DE9}"/>
                </a:ext>
              </a:extLst>
            </p:cNvPr>
            <p:cNvSpPr/>
            <p:nvPr userDrawn="1"/>
          </p:nvSpPr>
          <p:spPr>
            <a:xfrm>
              <a:off x="0" y="4369869"/>
              <a:ext cx="1065139"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F61DE1-29B6-AC1E-9618-FC2B0A7F9086}"/>
                </a:ext>
              </a:extLst>
            </p:cNvPr>
            <p:cNvSpPr/>
            <p:nvPr userDrawn="1"/>
          </p:nvSpPr>
          <p:spPr>
            <a:xfrm>
              <a:off x="1065139" y="4369869"/>
              <a:ext cx="1065139"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897DA04-2F73-C299-4B63-2B7CC777DE90}"/>
                </a:ext>
              </a:extLst>
            </p:cNvPr>
            <p:cNvSpPr/>
            <p:nvPr userDrawn="1"/>
          </p:nvSpPr>
          <p:spPr>
            <a:xfrm>
              <a:off x="2130278" y="4369869"/>
              <a:ext cx="1065139"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D60BBBE-8C67-C8AE-CBA6-6A814438325E}"/>
                </a:ext>
              </a:extLst>
            </p:cNvPr>
            <p:cNvSpPr/>
            <p:nvPr userDrawn="1"/>
          </p:nvSpPr>
          <p:spPr>
            <a:xfrm>
              <a:off x="3195417" y="4369869"/>
              <a:ext cx="1065139"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A412259-E14B-C8B5-F609-44256181A910}"/>
                </a:ext>
              </a:extLst>
            </p:cNvPr>
            <p:cNvSpPr/>
            <p:nvPr userDrawn="1"/>
          </p:nvSpPr>
          <p:spPr>
            <a:xfrm>
              <a:off x="4260556" y="4369869"/>
              <a:ext cx="1065139"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18374CC-2E35-E116-DE64-830BA1B5FB93}"/>
                </a:ext>
              </a:extLst>
            </p:cNvPr>
            <p:cNvSpPr/>
            <p:nvPr userDrawn="1"/>
          </p:nvSpPr>
          <p:spPr>
            <a:xfrm>
              <a:off x="5325695" y="4369869"/>
              <a:ext cx="1065139"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0528E33-FDB0-D492-BA74-E86C92DDC250}"/>
                </a:ext>
              </a:extLst>
            </p:cNvPr>
            <p:cNvSpPr/>
            <p:nvPr userDrawn="1"/>
          </p:nvSpPr>
          <p:spPr>
            <a:xfrm>
              <a:off x="6390834" y="4369869"/>
              <a:ext cx="1065139" cy="275493"/>
            </a:xfrm>
            <a:prstGeom prst="rect">
              <a:avLst/>
            </a:prstGeom>
            <a:solidFill>
              <a:srgbClr val="F7931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005513F-9EBC-CDA2-E597-2E32894A6295}"/>
                </a:ext>
              </a:extLst>
            </p:cNvPr>
            <p:cNvSpPr/>
            <p:nvPr userDrawn="1"/>
          </p:nvSpPr>
          <p:spPr>
            <a:xfrm>
              <a:off x="7455973" y="4369869"/>
              <a:ext cx="1065139" cy="275493"/>
            </a:xfrm>
            <a:prstGeom prst="rect">
              <a:avLst/>
            </a:prstGeom>
            <a:solidFill>
              <a:srgbClr val="961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3D7EA84-3FB2-E89F-64C2-728D28D1A5FA}"/>
                </a:ext>
              </a:extLst>
            </p:cNvPr>
            <p:cNvSpPr/>
            <p:nvPr userDrawn="1"/>
          </p:nvSpPr>
          <p:spPr>
            <a:xfrm>
              <a:off x="8521112" y="4369869"/>
              <a:ext cx="1065139" cy="275493"/>
            </a:xfrm>
            <a:prstGeom prst="rect">
              <a:avLst/>
            </a:prstGeom>
            <a:solidFill>
              <a:srgbClr val="77777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5">
            <a:extLst>
              <a:ext uri="{FF2B5EF4-FFF2-40B4-BE49-F238E27FC236}">
                <a16:creationId xmlns:a16="http://schemas.microsoft.com/office/drawing/2014/main" id="{750843BC-1CAA-CB24-A1DB-3BDE1ABB428E}"/>
              </a:ext>
            </a:extLst>
          </p:cNvPr>
          <p:cNvSpPr txBox="1">
            <a:spLocks/>
          </p:cNvSpPr>
          <p:nvPr/>
        </p:nvSpPr>
        <p:spPr>
          <a:xfrm>
            <a:off x="9387607" y="28139"/>
            <a:ext cx="2748064" cy="188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800" dirty="0">
                <a:solidFill>
                  <a:schemeClr val="bg1"/>
                </a:solidFill>
              </a:rPr>
              <a:t>© UNICEF/UN0439619/</a:t>
            </a:r>
            <a:r>
              <a:rPr lang="en-US" sz="800" dirty="0" err="1">
                <a:solidFill>
                  <a:schemeClr val="bg1"/>
                </a:solidFill>
              </a:rPr>
              <a:t>Dejongh</a:t>
            </a:r>
            <a:endParaRPr lang="en-US" sz="700" dirty="0">
              <a:solidFill>
                <a:schemeClr val="bg1"/>
              </a:solidFill>
            </a:endParaRPr>
          </a:p>
        </p:txBody>
      </p:sp>
      <p:pic>
        <p:nvPicPr>
          <p:cNvPr id="7" name="Graphic 6">
            <a:extLst>
              <a:ext uri="{FF2B5EF4-FFF2-40B4-BE49-F238E27FC236}">
                <a16:creationId xmlns:a16="http://schemas.microsoft.com/office/drawing/2014/main" id="{34993F56-EC73-56E6-7310-7C5EB33689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64393" y="6094883"/>
            <a:ext cx="2344409" cy="494931"/>
          </a:xfrm>
          <a:prstGeom prst="rect">
            <a:avLst/>
          </a:prstGeom>
        </p:spPr>
      </p:pic>
    </p:spTree>
    <p:extLst>
      <p:ext uri="{BB962C8B-B14F-4D97-AF65-F5344CB8AC3E}">
        <p14:creationId xmlns:p14="http://schemas.microsoft.com/office/powerpoint/2010/main" val="192381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155344D4-822B-6C70-F23A-1BA7F15A22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A738B507-D073-B903-ABEF-C3A5759FAA08}"/>
              </a:ext>
            </a:extLst>
          </p:cNvPr>
          <p:cNvSpPr>
            <a:spLocks noGrp="1"/>
          </p:cNvSpPr>
          <p:nvPr>
            <p:ph type="title"/>
          </p:nvPr>
        </p:nvSpPr>
        <p:spPr/>
        <p:txBody>
          <a:bodyPr>
            <a:normAutofit fontScale="90000"/>
          </a:bodyPr>
          <a:lstStyle/>
          <a:p>
            <a:r>
              <a:rPr lang="en-US" dirty="0"/>
              <a:t>Introduction to Barriers Analysis</a:t>
            </a:r>
          </a:p>
        </p:txBody>
      </p:sp>
      <p:sp>
        <p:nvSpPr>
          <p:cNvPr id="4" name="Text Placeholder 3">
            <a:extLst>
              <a:ext uri="{FF2B5EF4-FFF2-40B4-BE49-F238E27FC236}">
                <a16:creationId xmlns:a16="http://schemas.microsoft.com/office/drawing/2014/main" id="{B0D1DDEF-D25E-2CCA-FD70-8F35452A35AA}"/>
              </a:ext>
            </a:extLst>
          </p:cNvPr>
          <p:cNvSpPr>
            <a:spLocks noGrp="1"/>
          </p:cNvSpPr>
          <p:nvPr>
            <p:ph type="body" idx="1"/>
          </p:nvPr>
        </p:nvSpPr>
        <p:spPr/>
        <p:txBody>
          <a:bodyPr/>
          <a:lstStyle/>
          <a:p>
            <a:r>
              <a:rPr lang="en-US" dirty="0"/>
              <a:t>Barrier Identification Workshop</a:t>
            </a:r>
          </a:p>
        </p:txBody>
      </p:sp>
      <p:sp>
        <p:nvSpPr>
          <p:cNvPr id="5" name="Text Placeholder 4">
            <a:extLst>
              <a:ext uri="{FF2B5EF4-FFF2-40B4-BE49-F238E27FC236}">
                <a16:creationId xmlns:a16="http://schemas.microsoft.com/office/drawing/2014/main" id="{F12679FC-EF9A-5AED-6A32-1144408F5CD4}"/>
              </a:ext>
            </a:extLst>
          </p:cNvPr>
          <p:cNvSpPr>
            <a:spLocks noGrp="1"/>
          </p:cNvSpPr>
          <p:nvPr>
            <p:ph type="body" sz="quarter" idx="12"/>
          </p:nvPr>
        </p:nvSpPr>
        <p:spPr/>
        <p:txBody>
          <a:bodyPr/>
          <a:lstStyle/>
          <a:p>
            <a:pPr>
              <a:spcBef>
                <a:spcPts val="600"/>
              </a:spcBef>
            </a:pPr>
            <a:r>
              <a:rPr lang="en-US" dirty="0"/>
              <a:t>Overview of Barriers Analysis (Section 5.1)</a:t>
            </a:r>
          </a:p>
          <a:p>
            <a:pPr>
              <a:spcBef>
                <a:spcPts val="600"/>
              </a:spcBef>
            </a:pPr>
            <a:r>
              <a:rPr lang="en-US" dirty="0"/>
              <a:t>Introduction of </a:t>
            </a:r>
            <a:r>
              <a:rPr lang="en-US" dirty="0" err="1"/>
              <a:t>MoRES</a:t>
            </a:r>
            <a:r>
              <a:rPr lang="en-US" dirty="0"/>
              <a:t> framework and barriers examples (Section 5.1)</a:t>
            </a:r>
          </a:p>
          <a:p>
            <a:pPr>
              <a:spcBef>
                <a:spcPts val="600"/>
              </a:spcBef>
            </a:pPr>
            <a:r>
              <a:rPr lang="en-US" dirty="0"/>
              <a:t>Identification of Data Sources and Key Stakeholders (Section 5.2)</a:t>
            </a:r>
          </a:p>
        </p:txBody>
      </p:sp>
      <p:sp>
        <p:nvSpPr>
          <p:cNvPr id="6" name="Text Placeholder 5">
            <a:extLst>
              <a:ext uri="{FF2B5EF4-FFF2-40B4-BE49-F238E27FC236}">
                <a16:creationId xmlns:a16="http://schemas.microsoft.com/office/drawing/2014/main" id="{CFCEDE59-16C8-C574-609A-313BF61FA4C3}"/>
              </a:ext>
            </a:extLst>
          </p:cNvPr>
          <p:cNvSpPr>
            <a:spLocks noGrp="1"/>
          </p:cNvSpPr>
          <p:nvPr>
            <p:ph type="body" sz="quarter" idx="13"/>
          </p:nvPr>
        </p:nvSpPr>
        <p:spPr/>
        <p:txBody>
          <a:bodyPr/>
          <a:lstStyle/>
          <a:p>
            <a:r>
              <a:rPr lang="en-CA" b="0" i="0" dirty="0">
                <a:solidFill>
                  <a:schemeClr val="bg2"/>
                </a:solidFill>
                <a:effectLst/>
              </a:rPr>
              <a:t>© UNICEF/UN0618450/BARUAH</a:t>
            </a:r>
            <a:endParaRPr lang="en-US" dirty="0">
              <a:solidFill>
                <a:schemeClr val="bg2"/>
              </a:solidFill>
            </a:endParaRPr>
          </a:p>
        </p:txBody>
      </p:sp>
      <p:sp>
        <p:nvSpPr>
          <p:cNvPr id="7" name="Text Placeholder 6">
            <a:extLst>
              <a:ext uri="{FF2B5EF4-FFF2-40B4-BE49-F238E27FC236}">
                <a16:creationId xmlns:a16="http://schemas.microsoft.com/office/drawing/2014/main" id="{E677A03E-3C64-323E-4EE8-906F4C8B0271}"/>
              </a:ext>
            </a:extLst>
          </p:cNvPr>
          <p:cNvSpPr>
            <a:spLocks noGrp="1"/>
          </p:cNvSpPr>
          <p:nvPr>
            <p:ph type="body" sz="quarter" idx="14"/>
          </p:nvPr>
        </p:nvSpPr>
        <p:spPr/>
        <p:txBody>
          <a:bodyPr/>
          <a:lstStyle/>
          <a:p>
            <a:r>
              <a:rPr lang="en-US" dirty="0"/>
              <a:t>4</a:t>
            </a:r>
          </a:p>
        </p:txBody>
      </p:sp>
      <p:sp>
        <p:nvSpPr>
          <p:cNvPr id="8" name="Rectangle 7">
            <a:extLst>
              <a:ext uri="{FF2B5EF4-FFF2-40B4-BE49-F238E27FC236}">
                <a16:creationId xmlns:a16="http://schemas.microsoft.com/office/drawing/2014/main" id="{9E5463D7-F408-EAE5-617E-F89EA5FDD7D5}"/>
              </a:ext>
            </a:extLst>
          </p:cNvPr>
          <p:cNvSpPr/>
          <p:nvPr/>
        </p:nvSpPr>
        <p:spPr>
          <a:xfrm>
            <a:off x="0" y="4390901"/>
            <a:ext cx="12192000"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B1BABB-F47C-DB9B-6582-88CD9914D4F3}"/>
              </a:ext>
            </a:extLst>
          </p:cNvPr>
          <p:cNvSpPr/>
          <p:nvPr/>
        </p:nvSpPr>
        <p:spPr>
          <a:xfrm>
            <a:off x="0" y="691563"/>
            <a:ext cx="2213002" cy="1922545"/>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1DFABAC-F72C-6E2B-357B-A33046ED1E4D}"/>
              </a:ext>
            </a:extLst>
          </p:cNvPr>
          <p:cNvCxnSpPr/>
          <p:nvPr/>
        </p:nvCxnSpPr>
        <p:spPr>
          <a:xfrm>
            <a:off x="61472" y="1045029"/>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8A986C9-64B8-FA5B-FF1F-8903024EF61C}"/>
              </a:ext>
            </a:extLst>
          </p:cNvPr>
          <p:cNvSpPr txBox="1"/>
          <p:nvPr/>
        </p:nvSpPr>
        <p:spPr>
          <a:xfrm>
            <a:off x="0" y="737729"/>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EA03A6D7-F2E3-2B56-1870-6DE6738CB981}"/>
              </a:ext>
            </a:extLst>
          </p:cNvPr>
          <p:cNvSpPr txBox="1">
            <a:spLocks/>
          </p:cNvSpPr>
          <p:nvPr/>
        </p:nvSpPr>
        <p:spPr>
          <a:xfrm>
            <a:off x="61471" y="1075331"/>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barriers to education, and how do they fit into the </a:t>
            </a:r>
            <a:r>
              <a:rPr lang="en-US" dirty="0" err="1"/>
              <a:t>MoRES</a:t>
            </a:r>
            <a:r>
              <a:rPr lang="en-US" dirty="0"/>
              <a:t> framework?</a:t>
            </a:r>
          </a:p>
          <a:p>
            <a:r>
              <a:rPr lang="en-US" dirty="0"/>
              <a:t>What are the data sources and key stakeholders with information on barriers to education faced by each of our profiles?</a:t>
            </a:r>
          </a:p>
        </p:txBody>
      </p:sp>
    </p:spTree>
    <p:extLst>
      <p:ext uri="{BB962C8B-B14F-4D97-AF65-F5344CB8AC3E}">
        <p14:creationId xmlns:p14="http://schemas.microsoft.com/office/powerpoint/2010/main" val="1720566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87E5-CB36-200B-B169-326574180791}"/>
              </a:ext>
            </a:extLst>
          </p:cNvPr>
          <p:cNvSpPr>
            <a:spLocks noGrp="1"/>
          </p:cNvSpPr>
          <p:nvPr>
            <p:ph type="title"/>
          </p:nvPr>
        </p:nvSpPr>
        <p:spPr/>
        <p:txBody>
          <a:bodyPr/>
          <a:lstStyle/>
          <a:p>
            <a:r>
              <a:rPr lang="en-CA" dirty="0"/>
              <a:t>Overview of Barriers Analysis</a:t>
            </a:r>
          </a:p>
        </p:txBody>
      </p:sp>
      <p:sp>
        <p:nvSpPr>
          <p:cNvPr id="4" name="Footer Placeholder 3">
            <a:extLst>
              <a:ext uri="{FF2B5EF4-FFF2-40B4-BE49-F238E27FC236}">
                <a16:creationId xmlns:a16="http://schemas.microsoft.com/office/drawing/2014/main" id="{1045686C-8F82-39AA-A84C-345952CDB757}"/>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ABB27511-204D-5DF7-4DBE-A98B411D20E0}"/>
              </a:ext>
            </a:extLst>
          </p:cNvPr>
          <p:cNvSpPr>
            <a:spLocks noGrp="1"/>
          </p:cNvSpPr>
          <p:nvPr>
            <p:ph type="sldNum" sz="quarter" idx="12"/>
          </p:nvPr>
        </p:nvSpPr>
        <p:spPr/>
        <p:txBody>
          <a:bodyPr/>
          <a:lstStyle/>
          <a:p>
            <a:fld id="{D429F7A4-7C4A-6148-A6AA-ED73C8AE3448}" type="slidenum">
              <a:rPr lang="en-US" altLang="en-US" smtClean="0"/>
              <a:pPr/>
              <a:t>21</a:t>
            </a:fld>
            <a:endParaRPr lang="en-US" altLang="en-US" dirty="0"/>
          </a:p>
        </p:txBody>
      </p:sp>
      <p:sp>
        <p:nvSpPr>
          <p:cNvPr id="7" name="Content Placeholder 6">
            <a:extLst>
              <a:ext uri="{FF2B5EF4-FFF2-40B4-BE49-F238E27FC236}">
                <a16:creationId xmlns:a16="http://schemas.microsoft.com/office/drawing/2014/main" id="{8A64059F-2A51-D23F-E158-11248D956498}"/>
              </a:ext>
            </a:extLst>
          </p:cNvPr>
          <p:cNvSpPr>
            <a:spLocks noGrp="1"/>
          </p:cNvSpPr>
          <p:nvPr>
            <p:ph idx="1"/>
          </p:nvPr>
        </p:nvSpPr>
        <p:spPr/>
        <p:txBody>
          <a:bodyPr vert="horz" lIns="91440" tIns="45720" rIns="91440" bIns="45720" rtlCol="0" anchor="t">
            <a:normAutofit fontScale="92500" lnSpcReduction="10000"/>
          </a:bodyPr>
          <a:lstStyle/>
          <a:p>
            <a:r>
              <a:rPr lang="en-CA" b="1" dirty="0"/>
              <a:t>Barriers: </a:t>
            </a:r>
            <a:r>
              <a:rPr lang="en-CA" dirty="0"/>
              <a:t>Factors that contribute to school exclusion that can be changed. The reasons or “why” of school exclusion.</a:t>
            </a:r>
          </a:p>
          <a:p>
            <a:pPr lvl="1"/>
            <a:r>
              <a:rPr lang="en-CA" b="1" dirty="0"/>
              <a:t>Push</a:t>
            </a:r>
            <a:r>
              <a:rPr lang="en-CA" dirty="0"/>
              <a:t>: exclusionary factors originate within the schooling system (ex. school expulsion; stigma by school staff)</a:t>
            </a:r>
          </a:p>
          <a:p>
            <a:pPr lvl="1"/>
            <a:r>
              <a:rPr lang="en-CA" b="1" dirty="0"/>
              <a:t>Pull</a:t>
            </a:r>
            <a:r>
              <a:rPr lang="en-CA" dirty="0"/>
              <a:t>: factors outside school that lead to dropout (Ex. family responsibilities)</a:t>
            </a:r>
          </a:p>
          <a:p>
            <a:pPr marL="457200" lvl="1" indent="0">
              <a:buNone/>
            </a:pPr>
            <a:endParaRPr lang="en-CA" dirty="0"/>
          </a:p>
          <a:p>
            <a:r>
              <a:rPr lang="en-CA" b="1" dirty="0"/>
              <a:t>Common barriers across 19 OOSCI studies:</a:t>
            </a:r>
          </a:p>
          <a:p>
            <a:pPr lvl="1"/>
            <a:r>
              <a:rPr lang="en-CA" dirty="0">
                <a:latin typeface="Arial"/>
                <a:cs typeface="Arial"/>
              </a:rPr>
              <a:t>Cost and financing; Absence of tailored services; Access (supply); Violence; Child labour; Cultural norms; Education policy; Teacher issues</a:t>
            </a:r>
          </a:p>
          <a:p>
            <a:pPr lvl="1"/>
            <a:r>
              <a:rPr lang="en-CA" dirty="0"/>
              <a:t>See Table 5.1 in the Operational Manual for the full list</a:t>
            </a:r>
          </a:p>
          <a:p>
            <a:pPr marL="457200" lvl="1" indent="0">
              <a:buNone/>
            </a:pPr>
            <a:endParaRPr lang="en-CA" dirty="0"/>
          </a:p>
          <a:p>
            <a:r>
              <a:rPr lang="en-CA" b="1" dirty="0">
                <a:latin typeface="Arial"/>
                <a:cs typeface="Arial"/>
              </a:rPr>
              <a:t>Operational Manual annexes discuss barriers specific to:</a:t>
            </a:r>
          </a:p>
          <a:p>
            <a:pPr lvl="1"/>
            <a:r>
              <a:rPr lang="en-CA" dirty="0">
                <a:latin typeface="Arial"/>
                <a:cs typeface="Arial"/>
              </a:rPr>
              <a:t>Out-of-school children in emergencies (Annex C), children in child labor (Annex D), children with disabilities (Annex E), and children in ethnolinguistic groups (Annex F)</a:t>
            </a:r>
          </a:p>
          <a:p>
            <a:endParaRPr lang="en-CA" dirty="0"/>
          </a:p>
          <a:p>
            <a:endParaRPr lang="en-CA" dirty="0"/>
          </a:p>
        </p:txBody>
      </p:sp>
    </p:spTree>
    <p:extLst>
      <p:ext uri="{BB962C8B-B14F-4D97-AF65-F5344CB8AC3E}">
        <p14:creationId xmlns:p14="http://schemas.microsoft.com/office/powerpoint/2010/main" val="2530304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C3C3-860D-172A-EFF9-158C2A5AA023}"/>
              </a:ext>
            </a:extLst>
          </p:cNvPr>
          <p:cNvSpPr>
            <a:spLocks noGrp="1"/>
          </p:cNvSpPr>
          <p:nvPr>
            <p:ph type="title"/>
          </p:nvPr>
        </p:nvSpPr>
        <p:spPr/>
        <p:txBody>
          <a:bodyPr/>
          <a:lstStyle/>
          <a:p>
            <a:r>
              <a:rPr lang="en-CA" dirty="0"/>
              <a:t>Barriers Analysis Frameworks: </a:t>
            </a:r>
            <a:r>
              <a:rPr lang="en-CA" dirty="0" err="1"/>
              <a:t>MoRES</a:t>
            </a:r>
            <a:endParaRPr lang="en-CA" dirty="0"/>
          </a:p>
        </p:txBody>
      </p:sp>
      <p:sp>
        <p:nvSpPr>
          <p:cNvPr id="3" name="Content Placeholder 2">
            <a:extLst>
              <a:ext uri="{FF2B5EF4-FFF2-40B4-BE49-F238E27FC236}">
                <a16:creationId xmlns:a16="http://schemas.microsoft.com/office/drawing/2014/main" id="{CBD8A666-FC22-987A-4799-8E16356B767F}"/>
              </a:ext>
            </a:extLst>
          </p:cNvPr>
          <p:cNvSpPr>
            <a:spLocks noGrp="1"/>
          </p:cNvSpPr>
          <p:nvPr>
            <p:ph idx="1"/>
          </p:nvPr>
        </p:nvSpPr>
        <p:spPr/>
        <p:txBody>
          <a:bodyPr/>
          <a:lstStyle/>
          <a:p>
            <a:r>
              <a:rPr lang="en-GB" dirty="0" err="1"/>
              <a:t>MoRES</a:t>
            </a:r>
            <a:r>
              <a:rPr lang="en-GB" dirty="0"/>
              <a:t>: Monitoring Results for Equity System (UNICEF)</a:t>
            </a:r>
          </a:p>
          <a:p>
            <a:r>
              <a:rPr lang="en-GB" dirty="0"/>
              <a:t>A conceptual framework to organize the barriers to school into useful categories for policy action</a:t>
            </a:r>
          </a:p>
          <a:p>
            <a:r>
              <a:rPr lang="en-GB" dirty="0"/>
              <a:t>Four major domains:</a:t>
            </a:r>
          </a:p>
          <a:p>
            <a:pPr lvl="1"/>
            <a:r>
              <a:rPr lang="en-GB" b="1" dirty="0"/>
              <a:t>Enabling environment</a:t>
            </a:r>
            <a:r>
              <a:rPr lang="en-GB" dirty="0"/>
              <a:t>: Social norms, policy/legal framework, budget/expenditure, institutional management/coordination.</a:t>
            </a:r>
          </a:p>
          <a:p>
            <a:pPr lvl="1"/>
            <a:r>
              <a:rPr lang="en-GB" b="1" dirty="0"/>
              <a:t>Supply:</a:t>
            </a:r>
            <a:r>
              <a:rPr lang="en-GB" dirty="0"/>
              <a:t> Av</a:t>
            </a:r>
            <a:r>
              <a:rPr lang="en-GB" b="0" i="0" u="none" strike="noStrike" baseline="0" dirty="0"/>
              <a:t>ailability of essential inputs, and adequately staffed services, facilities, and information </a:t>
            </a:r>
          </a:p>
          <a:p>
            <a:pPr lvl="1"/>
            <a:r>
              <a:rPr lang="en-GB" b="1" dirty="0"/>
              <a:t>Demand:</a:t>
            </a:r>
            <a:r>
              <a:rPr lang="en-GB" dirty="0"/>
              <a:t> F</a:t>
            </a:r>
            <a:r>
              <a:rPr lang="en-GB" sz="2000" i="0" u="none" strike="noStrike" baseline="0" dirty="0"/>
              <a:t>inancial access, social and cultural practices, and beliefs, continuity of use</a:t>
            </a:r>
            <a:endParaRPr lang="en-GB" dirty="0"/>
          </a:p>
          <a:p>
            <a:pPr lvl="1"/>
            <a:r>
              <a:rPr lang="en-GB" b="1" dirty="0"/>
              <a:t>Quality </a:t>
            </a:r>
            <a:r>
              <a:rPr lang="en-GB" sz="2000" b="0" i="0" u="none" strike="noStrike" baseline="0" dirty="0"/>
              <a:t>of services and goods. </a:t>
            </a:r>
            <a:endParaRPr lang="en-GB" b="1" dirty="0"/>
          </a:p>
          <a:p>
            <a:pPr lvl="1"/>
            <a:endParaRPr lang="en-GB" b="1" dirty="0"/>
          </a:p>
        </p:txBody>
      </p:sp>
      <p:sp>
        <p:nvSpPr>
          <p:cNvPr id="4" name="Footer Placeholder 3">
            <a:extLst>
              <a:ext uri="{FF2B5EF4-FFF2-40B4-BE49-F238E27FC236}">
                <a16:creationId xmlns:a16="http://schemas.microsoft.com/office/drawing/2014/main" id="{1E37A757-E6FA-4F8E-ABAA-1A577BFAABFD}"/>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2F128A5E-9139-F812-59A1-851F4FE01709}"/>
              </a:ext>
            </a:extLst>
          </p:cNvPr>
          <p:cNvSpPr>
            <a:spLocks noGrp="1"/>
          </p:cNvSpPr>
          <p:nvPr>
            <p:ph type="sldNum" sz="quarter" idx="12"/>
          </p:nvPr>
        </p:nvSpPr>
        <p:spPr/>
        <p:txBody>
          <a:bodyPr/>
          <a:lstStyle/>
          <a:p>
            <a:fld id="{D429F7A4-7C4A-6148-A6AA-ED73C8AE3448}" type="slidenum">
              <a:rPr lang="en-US" altLang="en-US" smtClean="0"/>
              <a:pPr/>
              <a:t>22</a:t>
            </a:fld>
            <a:endParaRPr lang="en-US" altLang="en-US" dirty="0"/>
          </a:p>
        </p:txBody>
      </p:sp>
    </p:spTree>
    <p:extLst>
      <p:ext uri="{BB962C8B-B14F-4D97-AF65-F5344CB8AC3E}">
        <p14:creationId xmlns:p14="http://schemas.microsoft.com/office/powerpoint/2010/main" val="108771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7E9A-ECCC-3B24-A484-A73937763184}"/>
              </a:ext>
            </a:extLst>
          </p:cNvPr>
          <p:cNvSpPr>
            <a:spLocks noGrp="1"/>
          </p:cNvSpPr>
          <p:nvPr>
            <p:ph type="title"/>
          </p:nvPr>
        </p:nvSpPr>
        <p:spPr/>
        <p:txBody>
          <a:bodyPr>
            <a:normAutofit fontScale="90000"/>
          </a:bodyPr>
          <a:lstStyle/>
          <a:p>
            <a:r>
              <a:rPr lang="en-CA" dirty="0" err="1"/>
              <a:t>MoRES</a:t>
            </a:r>
            <a:r>
              <a:rPr lang="en-CA" dirty="0"/>
              <a:t> Framework : Examples of Potential Barriers by Domain and Category</a:t>
            </a:r>
          </a:p>
        </p:txBody>
      </p:sp>
      <p:sp>
        <p:nvSpPr>
          <p:cNvPr id="4" name="Footer Placeholder 3">
            <a:extLst>
              <a:ext uri="{FF2B5EF4-FFF2-40B4-BE49-F238E27FC236}">
                <a16:creationId xmlns:a16="http://schemas.microsoft.com/office/drawing/2014/main" id="{1B9D0BF2-5A74-190D-1752-579473797D97}"/>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3F89F559-F07B-3633-D077-E1D367A16C79}"/>
              </a:ext>
            </a:extLst>
          </p:cNvPr>
          <p:cNvSpPr>
            <a:spLocks noGrp="1"/>
          </p:cNvSpPr>
          <p:nvPr>
            <p:ph type="sldNum" sz="quarter" idx="12"/>
          </p:nvPr>
        </p:nvSpPr>
        <p:spPr/>
        <p:txBody>
          <a:bodyPr/>
          <a:lstStyle/>
          <a:p>
            <a:fld id="{D429F7A4-7C4A-6148-A6AA-ED73C8AE3448}" type="slidenum">
              <a:rPr lang="en-US" altLang="en-US" smtClean="0"/>
              <a:pPr/>
              <a:t>23</a:t>
            </a:fld>
            <a:endParaRPr lang="en-US" altLang="en-US" dirty="0"/>
          </a:p>
        </p:txBody>
      </p:sp>
      <p:sp>
        <p:nvSpPr>
          <p:cNvPr id="9" name="Content Placeholder 8">
            <a:extLst>
              <a:ext uri="{FF2B5EF4-FFF2-40B4-BE49-F238E27FC236}">
                <a16:creationId xmlns:a16="http://schemas.microsoft.com/office/drawing/2014/main" id="{86B53531-9497-14EE-9D89-C349D43D642E}"/>
              </a:ext>
            </a:extLst>
          </p:cNvPr>
          <p:cNvSpPr>
            <a:spLocks noGrp="1"/>
          </p:cNvSpPr>
          <p:nvPr>
            <p:ph idx="1"/>
          </p:nvPr>
        </p:nvSpPr>
        <p:spPr>
          <a:xfrm>
            <a:off x="838200" y="1825625"/>
            <a:ext cx="4774324" cy="4351338"/>
          </a:xfrm>
        </p:spPr>
        <p:txBody>
          <a:bodyPr/>
          <a:lstStyle/>
          <a:p>
            <a:r>
              <a:rPr lang="en-CA" dirty="0"/>
              <a:t>This table shows example barriers to schooling that apply to the domain of </a:t>
            </a:r>
            <a:r>
              <a:rPr lang="en-CA" b="1" dirty="0"/>
              <a:t>demand</a:t>
            </a:r>
          </a:p>
          <a:p>
            <a:r>
              <a:rPr lang="en-CA" dirty="0"/>
              <a:t>Financial access</a:t>
            </a:r>
          </a:p>
          <a:p>
            <a:r>
              <a:rPr lang="en-CA" dirty="0"/>
              <a:t>Social and cultural practices and beliefs</a:t>
            </a:r>
          </a:p>
          <a:p>
            <a:r>
              <a:rPr lang="en-CA" dirty="0"/>
              <a:t>Timing and continuity of use</a:t>
            </a:r>
          </a:p>
          <a:p>
            <a:endParaRPr lang="en-CA" dirty="0"/>
          </a:p>
          <a:p>
            <a:pPr marL="0" indent="0">
              <a:buNone/>
            </a:pPr>
            <a:r>
              <a:rPr lang="en-CA" dirty="0"/>
              <a:t>The full table of example barriers is presented in Table 5.4 on page 94 in the Operational Manual.</a:t>
            </a:r>
          </a:p>
        </p:txBody>
      </p:sp>
      <p:pic>
        <p:nvPicPr>
          <p:cNvPr id="6" name="Picture 5" descr="A screenshot of a computer screen&#10;&#10;Description automatically generated with low confidence">
            <a:extLst>
              <a:ext uri="{FF2B5EF4-FFF2-40B4-BE49-F238E27FC236}">
                <a16:creationId xmlns:a16="http://schemas.microsoft.com/office/drawing/2014/main" id="{3A312159-DAEA-EA74-E900-4A43095557F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924817" y="1690688"/>
            <a:ext cx="6072951" cy="3384746"/>
          </a:xfrm>
          <a:prstGeom prst="rect">
            <a:avLst/>
          </a:prstGeom>
        </p:spPr>
      </p:pic>
    </p:spTree>
    <p:extLst>
      <p:ext uri="{BB962C8B-B14F-4D97-AF65-F5344CB8AC3E}">
        <p14:creationId xmlns:p14="http://schemas.microsoft.com/office/powerpoint/2010/main" val="2668017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C3C3-860D-172A-EFF9-158C2A5AA023}"/>
              </a:ext>
            </a:extLst>
          </p:cNvPr>
          <p:cNvSpPr>
            <a:spLocks noGrp="1"/>
          </p:cNvSpPr>
          <p:nvPr>
            <p:ph type="title"/>
          </p:nvPr>
        </p:nvSpPr>
        <p:spPr/>
        <p:txBody>
          <a:bodyPr/>
          <a:lstStyle/>
          <a:p>
            <a:r>
              <a:rPr lang="en-CA" dirty="0"/>
              <a:t>Barrier Analysis Frameworks: Disability-Inclusive Education</a:t>
            </a:r>
          </a:p>
        </p:txBody>
      </p:sp>
      <p:pic>
        <p:nvPicPr>
          <p:cNvPr id="7" name="Content Placeholder 6" descr="A screenshot of a service delivery&#10;&#10;Description automatically generated with medium confidence">
            <a:extLst>
              <a:ext uri="{FF2B5EF4-FFF2-40B4-BE49-F238E27FC236}">
                <a16:creationId xmlns:a16="http://schemas.microsoft.com/office/drawing/2014/main" id="{AE9B3FC7-18DD-343D-F632-D52BB73FC4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11845" y="1959971"/>
            <a:ext cx="6483109" cy="3767335"/>
          </a:xfrm>
        </p:spPr>
      </p:pic>
      <p:sp>
        <p:nvSpPr>
          <p:cNvPr id="4" name="Footer Placeholder 3">
            <a:extLst>
              <a:ext uri="{FF2B5EF4-FFF2-40B4-BE49-F238E27FC236}">
                <a16:creationId xmlns:a16="http://schemas.microsoft.com/office/drawing/2014/main" id="{1E37A757-E6FA-4F8E-ABAA-1A577BFAABFD}"/>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2F128A5E-9139-F812-59A1-851F4FE01709}"/>
              </a:ext>
            </a:extLst>
          </p:cNvPr>
          <p:cNvSpPr>
            <a:spLocks noGrp="1"/>
          </p:cNvSpPr>
          <p:nvPr>
            <p:ph type="sldNum" sz="quarter" idx="12"/>
          </p:nvPr>
        </p:nvSpPr>
        <p:spPr/>
        <p:txBody>
          <a:bodyPr/>
          <a:lstStyle/>
          <a:p>
            <a:fld id="{D429F7A4-7C4A-6148-A6AA-ED73C8AE3448}" type="slidenum">
              <a:rPr lang="en-US" altLang="en-US" smtClean="0"/>
              <a:pPr/>
              <a:t>24</a:t>
            </a:fld>
            <a:endParaRPr lang="en-US" altLang="en-US" dirty="0"/>
          </a:p>
        </p:txBody>
      </p:sp>
      <p:sp>
        <p:nvSpPr>
          <p:cNvPr id="8" name="TextBox 7">
            <a:extLst>
              <a:ext uri="{FF2B5EF4-FFF2-40B4-BE49-F238E27FC236}">
                <a16:creationId xmlns:a16="http://schemas.microsoft.com/office/drawing/2014/main" id="{3F271172-777C-CC1E-37AA-0EEEAD8228F4}"/>
              </a:ext>
            </a:extLst>
          </p:cNvPr>
          <p:cNvSpPr txBox="1"/>
          <p:nvPr/>
        </p:nvSpPr>
        <p:spPr>
          <a:xfrm>
            <a:off x="993228" y="1844566"/>
            <a:ext cx="4067503" cy="4247317"/>
          </a:xfrm>
          <a:prstGeom prst="rect">
            <a:avLst/>
          </a:prstGeom>
          <a:noFill/>
        </p:spPr>
        <p:txBody>
          <a:bodyPr wrap="square" rtlCol="0">
            <a:spAutoFit/>
          </a:bodyPr>
          <a:lstStyle/>
          <a:p>
            <a:pPr marL="285750" indent="-285750">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The OOSCI study barrier analysis could adopt other related frameworks to organize the findings</a:t>
            </a:r>
          </a:p>
          <a:p>
            <a:pPr marL="285750" indent="-285750">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The Framework for Disability-Inclusive Education has similar domains but different categories within them, which are more specific to the education sector.</a:t>
            </a:r>
          </a:p>
          <a:p>
            <a:pPr marL="285750" indent="-285750">
              <a:buFont typeface="Arial" panose="020B0604020202020204" pitchFamily="34" charset="0"/>
              <a:buChar char="•"/>
            </a:pPr>
            <a:endParaRPr lang="en-CA"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Other alternative frameworks include SABER and the Behavioural Drivers Model (See Section 5.2.2 (page 92) in the Operational Manual.</a:t>
            </a:r>
          </a:p>
        </p:txBody>
      </p:sp>
      <p:sp>
        <p:nvSpPr>
          <p:cNvPr id="10" name="TextBox 9">
            <a:extLst>
              <a:ext uri="{FF2B5EF4-FFF2-40B4-BE49-F238E27FC236}">
                <a16:creationId xmlns:a16="http://schemas.microsoft.com/office/drawing/2014/main" id="{C90954C1-950B-9D59-B83E-1BBE1F499789}"/>
              </a:ext>
            </a:extLst>
          </p:cNvPr>
          <p:cNvSpPr txBox="1"/>
          <p:nvPr/>
        </p:nvSpPr>
        <p:spPr>
          <a:xfrm>
            <a:off x="5260427" y="5615582"/>
            <a:ext cx="6483109" cy="861774"/>
          </a:xfrm>
          <a:prstGeom prst="rect">
            <a:avLst/>
          </a:prstGeom>
          <a:noFill/>
        </p:spPr>
        <p:txBody>
          <a:bodyPr wrap="square">
            <a:spAutoFit/>
          </a:bodyPr>
          <a:lstStyle/>
          <a:p>
            <a:pPr algn="l"/>
            <a:r>
              <a:rPr lang="en-CA" sz="1600" dirty="0">
                <a:solidFill>
                  <a:schemeClr val="tx1">
                    <a:lumMod val="75000"/>
                    <a:lumOff val="25000"/>
                  </a:schemeClr>
                </a:solidFill>
                <a:latin typeface="Arial" panose="020B0604020202020204" pitchFamily="34" charset="0"/>
                <a:cs typeface="Arial" panose="020B0604020202020204" pitchFamily="34" charset="0"/>
              </a:rPr>
              <a:t>Source: Education Sector Analysis (ESA) </a:t>
            </a:r>
            <a:r>
              <a:rPr lang="en-CA" sz="1600" b="0" i="0" u="none" strike="noStrike" baseline="0" dirty="0">
                <a:solidFill>
                  <a:schemeClr val="tx1">
                    <a:lumMod val="75000"/>
                    <a:lumOff val="25000"/>
                  </a:schemeClr>
                </a:solidFill>
                <a:latin typeface="Arial" panose="020B0604020202020204" pitchFamily="34" charset="0"/>
                <a:cs typeface="Arial" panose="020B0604020202020204" pitchFamily="34" charset="0"/>
              </a:rPr>
              <a:t>Methodological Guidelines, Volume 3 </a:t>
            </a:r>
          </a:p>
          <a:p>
            <a:r>
              <a:rPr lang="en-CA" sz="1600" dirty="0"/>
              <a:t> </a:t>
            </a:r>
          </a:p>
        </p:txBody>
      </p:sp>
    </p:spTree>
    <p:extLst>
      <p:ext uri="{BB962C8B-B14F-4D97-AF65-F5344CB8AC3E}">
        <p14:creationId xmlns:p14="http://schemas.microsoft.com/office/powerpoint/2010/main" val="2978693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A78F-0F6A-91D3-A6BB-41D244F13A1E}"/>
              </a:ext>
            </a:extLst>
          </p:cNvPr>
          <p:cNvSpPr>
            <a:spLocks noGrp="1"/>
          </p:cNvSpPr>
          <p:nvPr>
            <p:ph type="title"/>
          </p:nvPr>
        </p:nvSpPr>
        <p:spPr/>
        <p:txBody>
          <a:bodyPr/>
          <a:lstStyle/>
          <a:p>
            <a:r>
              <a:rPr lang="en-CA" dirty="0"/>
              <a:t>Data Sources for Barriers &amp; Policy Analysis</a:t>
            </a:r>
          </a:p>
        </p:txBody>
      </p:sp>
      <p:sp>
        <p:nvSpPr>
          <p:cNvPr id="4" name="Footer Placeholder 3">
            <a:extLst>
              <a:ext uri="{FF2B5EF4-FFF2-40B4-BE49-F238E27FC236}">
                <a16:creationId xmlns:a16="http://schemas.microsoft.com/office/drawing/2014/main" id="{40AA9AD5-4A40-9B1D-167D-2896EE7FF01D}"/>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5863B08E-29F0-2E87-2FEB-1370EEAB9028}"/>
              </a:ext>
            </a:extLst>
          </p:cNvPr>
          <p:cNvSpPr>
            <a:spLocks noGrp="1"/>
          </p:cNvSpPr>
          <p:nvPr>
            <p:ph type="sldNum" sz="quarter" idx="12"/>
          </p:nvPr>
        </p:nvSpPr>
        <p:spPr/>
        <p:txBody>
          <a:bodyPr/>
          <a:lstStyle/>
          <a:p>
            <a:fld id="{D429F7A4-7C4A-6148-A6AA-ED73C8AE3448}" type="slidenum">
              <a:rPr lang="en-US" altLang="en-US" smtClean="0"/>
              <a:pPr/>
              <a:t>25</a:t>
            </a:fld>
            <a:endParaRPr lang="en-US" altLang="en-US" dirty="0"/>
          </a:p>
        </p:txBody>
      </p:sp>
      <p:sp>
        <p:nvSpPr>
          <p:cNvPr id="7" name="Content Placeholder 6">
            <a:extLst>
              <a:ext uri="{FF2B5EF4-FFF2-40B4-BE49-F238E27FC236}">
                <a16:creationId xmlns:a16="http://schemas.microsoft.com/office/drawing/2014/main" id="{954F7DDC-6889-415F-7AD9-F6C28DF9C5B7}"/>
              </a:ext>
            </a:extLst>
          </p:cNvPr>
          <p:cNvSpPr>
            <a:spLocks noGrp="1"/>
          </p:cNvSpPr>
          <p:nvPr>
            <p:ph idx="1"/>
          </p:nvPr>
        </p:nvSpPr>
        <p:spPr>
          <a:xfrm>
            <a:off x="838200" y="1690688"/>
            <a:ext cx="10515600" cy="4351338"/>
          </a:xfrm>
        </p:spPr>
        <p:txBody>
          <a:bodyPr>
            <a:normAutofit lnSpcReduction="10000"/>
          </a:bodyPr>
          <a:lstStyle/>
          <a:p>
            <a:r>
              <a:rPr lang="en-CA" dirty="0"/>
              <a:t>Three main sources of data: Literature review; existing quantitative data and reports; primary data collection (See Table 5.2 in the Operational Manual)</a:t>
            </a:r>
          </a:p>
          <a:p>
            <a:pPr marL="0" indent="0">
              <a:buNone/>
            </a:pPr>
            <a:r>
              <a:rPr lang="en-CA" b="1" dirty="0"/>
              <a:t>1) Desk review </a:t>
            </a:r>
            <a:r>
              <a:rPr lang="en-CA" dirty="0"/>
              <a:t>(literature review) examines relevant academic, policy and ‘grey’ literature on the profiles of interest for information on factors that lead to school exclusion (or factors that promote school retention and success)</a:t>
            </a:r>
          </a:p>
          <a:p>
            <a:pPr marL="0" indent="0">
              <a:buNone/>
            </a:pPr>
            <a:r>
              <a:rPr lang="en-CA" b="1" dirty="0"/>
              <a:t>2) Quantitative data </a:t>
            </a:r>
            <a:r>
              <a:rPr lang="en-CA" dirty="0"/>
              <a:t>can also be used to build a more holistic picture of the profile to identify factors of exclusion. For example: student performance on national and standardized tests, smaller scale data collections, EMIS data on teacher allocation, training and school resources…</a:t>
            </a:r>
          </a:p>
          <a:p>
            <a:r>
              <a:rPr lang="en-CA" dirty="0"/>
              <a:t>Reports, articles and data vary in quality and suitability for an OOSCI study – see resources under “Research Methods and Issues” on page 100 of the Operational Manual</a:t>
            </a:r>
          </a:p>
        </p:txBody>
      </p:sp>
    </p:spTree>
    <p:extLst>
      <p:ext uri="{BB962C8B-B14F-4D97-AF65-F5344CB8AC3E}">
        <p14:creationId xmlns:p14="http://schemas.microsoft.com/office/powerpoint/2010/main" val="2191570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DCBB-F4AE-E4F1-B361-8CE4BB638D0B}"/>
              </a:ext>
            </a:extLst>
          </p:cNvPr>
          <p:cNvSpPr>
            <a:spLocks noGrp="1"/>
          </p:cNvSpPr>
          <p:nvPr>
            <p:ph type="title"/>
          </p:nvPr>
        </p:nvSpPr>
        <p:spPr/>
        <p:txBody>
          <a:bodyPr/>
          <a:lstStyle/>
          <a:p>
            <a:r>
              <a:rPr lang="en-CA" dirty="0"/>
              <a:t>Data Sources for Barriers &amp; Policy Analysis </a:t>
            </a:r>
          </a:p>
        </p:txBody>
      </p:sp>
      <p:sp>
        <p:nvSpPr>
          <p:cNvPr id="3" name="Content Placeholder 2">
            <a:extLst>
              <a:ext uri="{FF2B5EF4-FFF2-40B4-BE49-F238E27FC236}">
                <a16:creationId xmlns:a16="http://schemas.microsoft.com/office/drawing/2014/main" id="{9E400F80-3342-FC75-FF18-3D02257FAA65}"/>
              </a:ext>
            </a:extLst>
          </p:cNvPr>
          <p:cNvSpPr>
            <a:spLocks noGrp="1"/>
          </p:cNvSpPr>
          <p:nvPr>
            <p:ph idx="1"/>
          </p:nvPr>
        </p:nvSpPr>
        <p:spPr/>
        <p:txBody>
          <a:bodyPr/>
          <a:lstStyle/>
          <a:p>
            <a:pPr marL="0" indent="0">
              <a:buNone/>
            </a:pPr>
            <a:r>
              <a:rPr lang="en-CA" b="1" dirty="0"/>
              <a:t>3) Primary data collection</a:t>
            </a:r>
            <a:r>
              <a:rPr lang="en-CA" dirty="0"/>
              <a:t>:</a:t>
            </a:r>
            <a:r>
              <a:rPr lang="en-CA" b="1" dirty="0"/>
              <a:t> </a:t>
            </a:r>
            <a:r>
              <a:rPr lang="en-CA" dirty="0"/>
              <a:t>Where existing data is limited, the OOSCI study can collect new quantitative (ex. survey) or qualitative data (ex. interviews, focus groups) from students, teachers, parents, agencies representing vulnerable groups, or other experts</a:t>
            </a:r>
            <a:endParaRPr lang="en-CA" b="1" dirty="0"/>
          </a:p>
          <a:p>
            <a:r>
              <a:rPr lang="en-CA" dirty="0"/>
              <a:t>Data collection with vulnerable groups (ex. children, marginalized communities) should follow the ethical guidelines in UNICEF 2021 procedure.</a:t>
            </a:r>
          </a:p>
          <a:p>
            <a:r>
              <a:rPr lang="en-CA" dirty="0"/>
              <a:t>Involving adolescents in data collection can be valuable exercise, including leading focus group discussions, or using life histories, visual, play, arts and computer-based approaches. Important to follow safeguarding and ethical guidelines (see resources under “Research Methods and Issues” on page 100 of the Operational Manual)</a:t>
            </a:r>
          </a:p>
        </p:txBody>
      </p:sp>
      <p:sp>
        <p:nvSpPr>
          <p:cNvPr id="4" name="Footer Placeholder 3">
            <a:extLst>
              <a:ext uri="{FF2B5EF4-FFF2-40B4-BE49-F238E27FC236}">
                <a16:creationId xmlns:a16="http://schemas.microsoft.com/office/drawing/2014/main" id="{591EDD3B-CB4C-894B-53DB-3860C17709FA}"/>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9A6A1B3D-BD02-182C-494B-FFDFCCC440A3}"/>
              </a:ext>
            </a:extLst>
          </p:cNvPr>
          <p:cNvSpPr>
            <a:spLocks noGrp="1"/>
          </p:cNvSpPr>
          <p:nvPr>
            <p:ph type="sldNum" sz="quarter" idx="12"/>
          </p:nvPr>
        </p:nvSpPr>
        <p:spPr/>
        <p:txBody>
          <a:bodyPr/>
          <a:lstStyle/>
          <a:p>
            <a:fld id="{D429F7A4-7C4A-6148-A6AA-ED73C8AE3448}" type="slidenum">
              <a:rPr lang="en-US" altLang="en-US" smtClean="0"/>
              <a:pPr/>
              <a:t>26</a:t>
            </a:fld>
            <a:endParaRPr lang="en-US" altLang="en-US" dirty="0"/>
          </a:p>
        </p:txBody>
      </p:sp>
    </p:spTree>
    <p:extLst>
      <p:ext uri="{BB962C8B-B14F-4D97-AF65-F5344CB8AC3E}">
        <p14:creationId xmlns:p14="http://schemas.microsoft.com/office/powerpoint/2010/main" val="3013693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a:xfrm>
            <a:off x="838199" y="365125"/>
            <a:ext cx="11138878" cy="1325563"/>
          </a:xfrm>
        </p:spPr>
        <p:txBody>
          <a:bodyPr/>
          <a:lstStyle/>
          <a:p>
            <a:r>
              <a:rPr lang="en-CA" dirty="0"/>
              <a:t>Identifying Key Data Sources and Stakeholders</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27</a:t>
            </a:fld>
            <a:endParaRPr lang="en-US" altLang="en-US" dirty="0"/>
          </a:p>
        </p:txBody>
      </p:sp>
      <p:sp>
        <p:nvSpPr>
          <p:cNvPr id="8" name="Content Placeholder 7">
            <a:extLst>
              <a:ext uri="{FF2B5EF4-FFF2-40B4-BE49-F238E27FC236}">
                <a16:creationId xmlns:a16="http://schemas.microsoft.com/office/drawing/2014/main" id="{3DF343B6-79EA-31B8-B4E1-418ACF2A2C5C}"/>
              </a:ext>
            </a:extLst>
          </p:cNvPr>
          <p:cNvSpPr>
            <a:spLocks noGrp="1"/>
          </p:cNvSpPr>
          <p:nvPr>
            <p:ph idx="1"/>
          </p:nvPr>
        </p:nvSpPr>
        <p:spPr/>
        <p:txBody>
          <a:bodyPr>
            <a:normAutofit lnSpcReduction="10000"/>
          </a:bodyPr>
          <a:lstStyle/>
          <a:p>
            <a:r>
              <a:rPr lang="en-CA" dirty="0"/>
              <a:t>After having reviewed the key frameworks and data source categories for the analysis of barriers to education, the technical team and steering committee can agree on the key data sources and stakeholders to be included:</a:t>
            </a:r>
          </a:p>
          <a:p>
            <a:r>
              <a:rPr lang="en-CA" b="1" dirty="0"/>
              <a:t>Plenary discussion:</a:t>
            </a:r>
          </a:p>
          <a:p>
            <a:pPr lvl="1"/>
            <a:r>
              <a:rPr lang="en-CA" dirty="0"/>
              <a:t>What are some key literature, reports or studies which should be included in the desk review on barriers to education?</a:t>
            </a:r>
          </a:p>
          <a:p>
            <a:pPr lvl="1"/>
            <a:r>
              <a:rPr lang="en-CA" dirty="0"/>
              <a:t>Are there key quantitative data sources that should be included to get a richer picture of the barriers (and enabling factors) for specific profiles of children in the 7DE? </a:t>
            </a:r>
          </a:p>
          <a:p>
            <a:pPr lvl="1"/>
            <a:r>
              <a:rPr lang="en-CA" dirty="0"/>
              <a:t>Which organizations, stakeholders or experts should be consulted as part of the barriers research?</a:t>
            </a:r>
          </a:p>
          <a:p>
            <a:pPr marL="457200" lvl="1" indent="0">
              <a:buNone/>
            </a:pPr>
            <a:endParaRPr lang="en-CA" dirty="0"/>
          </a:p>
          <a:p>
            <a:pPr marL="457200" lvl="1" indent="0">
              <a:buNone/>
            </a:pPr>
            <a:endParaRPr lang="en-CA" dirty="0"/>
          </a:p>
          <a:p>
            <a:pPr marL="0" indent="0">
              <a:buNone/>
            </a:pPr>
            <a:r>
              <a:rPr lang="en-CA" sz="2000" i="1" dirty="0"/>
              <a:t>[Note: Add/Modify questions as suitable to the country/workshop design]</a:t>
            </a:r>
          </a:p>
          <a:p>
            <a:endParaRPr lang="en-CA" dirty="0"/>
          </a:p>
        </p:txBody>
      </p:sp>
    </p:spTree>
    <p:extLst>
      <p:ext uri="{BB962C8B-B14F-4D97-AF65-F5344CB8AC3E}">
        <p14:creationId xmlns:p14="http://schemas.microsoft.com/office/powerpoint/2010/main" val="280635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raising their hands&#10;&#10;Description automatically generated">
            <a:extLst>
              <a:ext uri="{FF2B5EF4-FFF2-40B4-BE49-F238E27FC236}">
                <a16:creationId xmlns:a16="http://schemas.microsoft.com/office/drawing/2014/main" id="{67C82CC9-8AFA-02A9-F5AD-640C0A48E6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F3FD8372-0884-0BA4-76E1-60A105847BE5}"/>
              </a:ext>
            </a:extLst>
          </p:cNvPr>
          <p:cNvSpPr>
            <a:spLocks noGrp="1"/>
          </p:cNvSpPr>
          <p:nvPr>
            <p:ph type="title"/>
          </p:nvPr>
        </p:nvSpPr>
        <p:spPr/>
        <p:txBody>
          <a:bodyPr>
            <a:normAutofit fontScale="90000"/>
          </a:bodyPr>
          <a:lstStyle/>
          <a:p>
            <a:r>
              <a:rPr lang="en-US" sz="4800" dirty="0"/>
              <a:t>Identifying Key Barriers Faced by Profiles in the 7DE</a:t>
            </a:r>
          </a:p>
        </p:txBody>
      </p:sp>
      <p:sp>
        <p:nvSpPr>
          <p:cNvPr id="4" name="Text Placeholder 3">
            <a:extLst>
              <a:ext uri="{FF2B5EF4-FFF2-40B4-BE49-F238E27FC236}">
                <a16:creationId xmlns:a16="http://schemas.microsoft.com/office/drawing/2014/main" id="{B0C356C6-E9E9-06AE-4BF2-8936570AEE5D}"/>
              </a:ext>
            </a:extLst>
          </p:cNvPr>
          <p:cNvSpPr>
            <a:spLocks noGrp="1"/>
          </p:cNvSpPr>
          <p:nvPr>
            <p:ph type="body" idx="1"/>
          </p:nvPr>
        </p:nvSpPr>
        <p:spPr/>
        <p:txBody>
          <a:bodyPr/>
          <a:lstStyle/>
          <a:p>
            <a:r>
              <a:rPr lang="en-US" dirty="0"/>
              <a:t>Barrier Identification Workshop</a:t>
            </a:r>
          </a:p>
        </p:txBody>
      </p:sp>
      <p:sp>
        <p:nvSpPr>
          <p:cNvPr id="5" name="Text Placeholder 4">
            <a:extLst>
              <a:ext uri="{FF2B5EF4-FFF2-40B4-BE49-F238E27FC236}">
                <a16:creationId xmlns:a16="http://schemas.microsoft.com/office/drawing/2014/main" id="{AB834E9B-3591-08E8-B37B-5E0A81CAC3AF}"/>
              </a:ext>
            </a:extLst>
          </p:cNvPr>
          <p:cNvSpPr>
            <a:spLocks noGrp="1"/>
          </p:cNvSpPr>
          <p:nvPr>
            <p:ph type="body" sz="quarter" idx="12"/>
          </p:nvPr>
        </p:nvSpPr>
        <p:spPr/>
        <p:txBody>
          <a:bodyPr/>
          <a:lstStyle/>
          <a:p>
            <a:pPr>
              <a:spcBef>
                <a:spcPts val="600"/>
              </a:spcBef>
            </a:pPr>
            <a:r>
              <a:rPr lang="en-US" dirty="0"/>
              <a:t>Tables to highlight the critical barriers to education and the barriers matrix (Section 5.3 and 5.4)</a:t>
            </a:r>
          </a:p>
          <a:p>
            <a:pPr>
              <a:spcBef>
                <a:spcPts val="600"/>
              </a:spcBef>
            </a:pPr>
            <a:r>
              <a:rPr lang="en-US" dirty="0"/>
              <a:t>Plenary discussion of data gaps and possible plans for primary data collection to address them (Annexes C,D,E,F) </a:t>
            </a:r>
          </a:p>
        </p:txBody>
      </p:sp>
      <p:sp>
        <p:nvSpPr>
          <p:cNvPr id="6" name="Text Placeholder 5">
            <a:extLst>
              <a:ext uri="{FF2B5EF4-FFF2-40B4-BE49-F238E27FC236}">
                <a16:creationId xmlns:a16="http://schemas.microsoft.com/office/drawing/2014/main" id="{87723DE0-9D3D-1FD8-4D84-516DB701A2C6}"/>
              </a:ext>
            </a:extLst>
          </p:cNvPr>
          <p:cNvSpPr>
            <a:spLocks noGrp="1"/>
          </p:cNvSpPr>
          <p:nvPr>
            <p:ph type="body" sz="quarter" idx="13"/>
          </p:nvPr>
        </p:nvSpPr>
        <p:spPr/>
        <p:txBody>
          <a:bodyPr/>
          <a:lstStyle/>
          <a:p>
            <a:r>
              <a:rPr lang="en-US" dirty="0"/>
              <a:t>© UNICEF/UNI93409\</a:t>
            </a:r>
            <a:r>
              <a:rPr lang="en-CA" dirty="0"/>
              <a:t>Sibonelo Khumalo</a:t>
            </a:r>
            <a:endParaRPr lang="en-US" dirty="0"/>
          </a:p>
        </p:txBody>
      </p:sp>
      <p:sp>
        <p:nvSpPr>
          <p:cNvPr id="7" name="Text Placeholder 6">
            <a:extLst>
              <a:ext uri="{FF2B5EF4-FFF2-40B4-BE49-F238E27FC236}">
                <a16:creationId xmlns:a16="http://schemas.microsoft.com/office/drawing/2014/main" id="{D4CBDCAD-6083-C0B8-7207-674FA8A2E17B}"/>
              </a:ext>
            </a:extLst>
          </p:cNvPr>
          <p:cNvSpPr>
            <a:spLocks noGrp="1"/>
          </p:cNvSpPr>
          <p:nvPr>
            <p:ph type="body" sz="quarter" idx="14"/>
          </p:nvPr>
        </p:nvSpPr>
        <p:spPr/>
        <p:txBody>
          <a:bodyPr/>
          <a:lstStyle/>
          <a:p>
            <a:r>
              <a:rPr lang="en-US" dirty="0"/>
              <a:t>5</a:t>
            </a:r>
          </a:p>
        </p:txBody>
      </p:sp>
      <p:sp>
        <p:nvSpPr>
          <p:cNvPr id="8" name="Rectangle 7">
            <a:extLst>
              <a:ext uri="{FF2B5EF4-FFF2-40B4-BE49-F238E27FC236}">
                <a16:creationId xmlns:a16="http://schemas.microsoft.com/office/drawing/2014/main" id="{1E781D94-F130-2D80-3C1E-A550E858DE0F}"/>
              </a:ext>
            </a:extLst>
          </p:cNvPr>
          <p:cNvSpPr/>
          <p:nvPr/>
        </p:nvSpPr>
        <p:spPr>
          <a:xfrm>
            <a:off x="0" y="4390901"/>
            <a:ext cx="12192000"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Rectangle 8">
            <a:extLst>
              <a:ext uri="{FF2B5EF4-FFF2-40B4-BE49-F238E27FC236}">
                <a16:creationId xmlns:a16="http://schemas.microsoft.com/office/drawing/2014/main" id="{D74221D1-8D2E-638B-0C5F-8E5C4807D3FF}"/>
              </a:ext>
            </a:extLst>
          </p:cNvPr>
          <p:cNvSpPr/>
          <p:nvPr/>
        </p:nvSpPr>
        <p:spPr>
          <a:xfrm>
            <a:off x="15368" y="1667437"/>
            <a:ext cx="2213002" cy="2632550"/>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36560F7-9CE7-8187-3805-A8A8A989DC5D}"/>
              </a:ext>
            </a:extLst>
          </p:cNvPr>
          <p:cNvCxnSpPr/>
          <p:nvPr/>
        </p:nvCxnSpPr>
        <p:spPr>
          <a:xfrm>
            <a:off x="76840" y="2020903"/>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48FA6CB-AFAD-B868-DDA4-B057E4A68E86}"/>
              </a:ext>
            </a:extLst>
          </p:cNvPr>
          <p:cNvSpPr txBox="1"/>
          <p:nvPr/>
        </p:nvSpPr>
        <p:spPr>
          <a:xfrm>
            <a:off x="15368" y="1713603"/>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53132C4E-F31E-D60D-4886-3C069C9F696B}"/>
              </a:ext>
            </a:extLst>
          </p:cNvPr>
          <p:cNvSpPr txBox="1">
            <a:spLocks/>
          </p:cNvSpPr>
          <p:nvPr/>
        </p:nvSpPr>
        <p:spPr>
          <a:xfrm>
            <a:off x="76839" y="2051205"/>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can the profiles and barriers analysis be linked together?</a:t>
            </a:r>
          </a:p>
          <a:p>
            <a:r>
              <a:rPr lang="en-US" dirty="0"/>
              <a:t>What are some of the key barriers the study should investigate?</a:t>
            </a:r>
          </a:p>
          <a:p>
            <a:r>
              <a:rPr lang="en-US" dirty="0"/>
              <a:t>Are there any gaps in data around these barriers?</a:t>
            </a:r>
          </a:p>
          <a:p>
            <a:r>
              <a:rPr lang="en-US" dirty="0"/>
              <a:t>What possible plans for primary data collection can be implemented to address these barriers?</a:t>
            </a:r>
          </a:p>
        </p:txBody>
      </p:sp>
    </p:spTree>
    <p:extLst>
      <p:ext uri="{BB962C8B-B14F-4D97-AF65-F5344CB8AC3E}">
        <p14:creationId xmlns:p14="http://schemas.microsoft.com/office/powerpoint/2010/main" val="1683526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normAutofit/>
          </a:bodyPr>
          <a:lstStyle/>
          <a:p>
            <a:r>
              <a:rPr lang="en-CA" dirty="0"/>
              <a:t>Linking the Profiles of Children in the 7DE to Barriers to Education</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29</a:t>
            </a:fld>
            <a:endParaRPr lang="en-US" altLang="en-US" dirty="0"/>
          </a:p>
        </p:txBody>
      </p:sp>
      <p:sp>
        <p:nvSpPr>
          <p:cNvPr id="8" name="Content Placeholder 7">
            <a:extLst>
              <a:ext uri="{FF2B5EF4-FFF2-40B4-BE49-F238E27FC236}">
                <a16:creationId xmlns:a16="http://schemas.microsoft.com/office/drawing/2014/main" id="{6F47A830-5E0B-E590-AD6E-29377DB3616E}"/>
              </a:ext>
            </a:extLst>
          </p:cNvPr>
          <p:cNvSpPr>
            <a:spLocks noGrp="1"/>
          </p:cNvSpPr>
          <p:nvPr>
            <p:ph idx="1"/>
          </p:nvPr>
        </p:nvSpPr>
        <p:spPr>
          <a:xfrm>
            <a:off x="838200" y="1825625"/>
            <a:ext cx="4459014" cy="4351338"/>
          </a:xfrm>
        </p:spPr>
        <p:txBody>
          <a:bodyPr>
            <a:normAutofit fontScale="92500"/>
          </a:bodyPr>
          <a:lstStyle/>
          <a:p>
            <a:r>
              <a:rPr lang="en-CA" dirty="0"/>
              <a:t>The barriers analysis should identify the critical barriers for each profile and the relevant domain and category within the </a:t>
            </a:r>
            <a:r>
              <a:rPr lang="en-CA" dirty="0" err="1"/>
              <a:t>MoRES</a:t>
            </a:r>
            <a:r>
              <a:rPr lang="en-CA" dirty="0"/>
              <a:t> (or alternative framework)</a:t>
            </a:r>
          </a:p>
          <a:p>
            <a:r>
              <a:rPr lang="en-CA" dirty="0"/>
              <a:t>This table provides an example of how the study could systematically link the profiles to the barriers analysis</a:t>
            </a:r>
          </a:p>
          <a:p>
            <a:r>
              <a:rPr lang="en-CA" dirty="0"/>
              <a:t>See Section 5.3 in the Operational Manual for more information </a:t>
            </a:r>
          </a:p>
        </p:txBody>
      </p:sp>
      <p:pic>
        <p:nvPicPr>
          <p:cNvPr id="6" name="Picture 5">
            <a:extLst>
              <a:ext uri="{FF2B5EF4-FFF2-40B4-BE49-F238E27FC236}">
                <a16:creationId xmlns:a16="http://schemas.microsoft.com/office/drawing/2014/main" id="{DBDD7F12-5A79-A6CC-5FDC-B03A10705C72}"/>
              </a:ext>
            </a:extLst>
          </p:cNvPr>
          <p:cNvPicPr>
            <a:picLocks noChangeAspect="1"/>
          </p:cNvPicPr>
          <p:nvPr/>
        </p:nvPicPr>
        <p:blipFill rotWithShape="1">
          <a:blip r:embed="rId2"/>
          <a:srcRect l="41897" t="17471" r="9936" b="21609"/>
          <a:stretch/>
        </p:blipFill>
        <p:spPr>
          <a:xfrm>
            <a:off x="5738649" y="1690688"/>
            <a:ext cx="5872456" cy="4177863"/>
          </a:xfrm>
          <a:prstGeom prst="rect">
            <a:avLst/>
          </a:prstGeom>
        </p:spPr>
      </p:pic>
    </p:spTree>
    <p:extLst>
      <p:ext uri="{BB962C8B-B14F-4D97-AF65-F5344CB8AC3E}">
        <p14:creationId xmlns:p14="http://schemas.microsoft.com/office/powerpoint/2010/main" val="4185111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F015EFBC-1C1C-432B-8020-4EA079E703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C2306F35-024B-E62E-D2D5-7C359F79D12C}"/>
              </a:ext>
            </a:extLst>
          </p:cNvPr>
          <p:cNvSpPr>
            <a:spLocks noGrp="1"/>
          </p:cNvSpPr>
          <p:nvPr>
            <p:ph type="title"/>
          </p:nvPr>
        </p:nvSpPr>
        <p:spPr/>
        <p:txBody>
          <a:bodyPr>
            <a:normAutofit/>
          </a:bodyPr>
          <a:lstStyle/>
          <a:p>
            <a:r>
              <a:rPr lang="en-US" dirty="0"/>
              <a:t>Opening session</a:t>
            </a:r>
          </a:p>
        </p:txBody>
      </p:sp>
      <p:sp>
        <p:nvSpPr>
          <p:cNvPr id="4" name="Text Placeholder 3">
            <a:extLst>
              <a:ext uri="{FF2B5EF4-FFF2-40B4-BE49-F238E27FC236}">
                <a16:creationId xmlns:a16="http://schemas.microsoft.com/office/drawing/2014/main" id="{6C0EDD2F-7C7E-4F0C-E519-18D7B1BDAE50}"/>
              </a:ext>
            </a:extLst>
          </p:cNvPr>
          <p:cNvSpPr>
            <a:spLocks noGrp="1"/>
          </p:cNvSpPr>
          <p:nvPr>
            <p:ph type="body" idx="1"/>
          </p:nvPr>
        </p:nvSpPr>
        <p:spPr/>
        <p:txBody>
          <a:bodyPr/>
          <a:lstStyle/>
          <a:p>
            <a:r>
              <a:rPr lang="en-US" dirty="0"/>
              <a:t>Barrier Identification Workshop</a:t>
            </a:r>
          </a:p>
        </p:txBody>
      </p:sp>
      <p:sp>
        <p:nvSpPr>
          <p:cNvPr id="5" name="Text Placeholder 4">
            <a:extLst>
              <a:ext uri="{FF2B5EF4-FFF2-40B4-BE49-F238E27FC236}">
                <a16:creationId xmlns:a16="http://schemas.microsoft.com/office/drawing/2014/main" id="{3D87D072-B066-7D92-A224-8EC10A864649}"/>
              </a:ext>
            </a:extLst>
          </p:cNvPr>
          <p:cNvSpPr>
            <a:spLocks noGrp="1"/>
          </p:cNvSpPr>
          <p:nvPr>
            <p:ph type="body" sz="quarter" idx="12"/>
          </p:nvPr>
        </p:nvSpPr>
        <p:spPr/>
        <p:txBody>
          <a:bodyPr/>
          <a:lstStyle/>
          <a:p>
            <a:r>
              <a:rPr lang="en-US" dirty="0"/>
              <a:t>Opening remarks</a:t>
            </a:r>
          </a:p>
          <a:p>
            <a:r>
              <a:rPr lang="en-US" dirty="0"/>
              <a:t>Workshop objectives and review of agenda</a:t>
            </a:r>
          </a:p>
          <a:p>
            <a:r>
              <a:rPr lang="en-US" dirty="0"/>
              <a:t>Introduction of participants</a:t>
            </a:r>
          </a:p>
        </p:txBody>
      </p:sp>
      <p:sp>
        <p:nvSpPr>
          <p:cNvPr id="6" name="Text Placeholder 5">
            <a:extLst>
              <a:ext uri="{FF2B5EF4-FFF2-40B4-BE49-F238E27FC236}">
                <a16:creationId xmlns:a16="http://schemas.microsoft.com/office/drawing/2014/main" id="{B2DD5DC1-58B7-9E50-B928-4E8A2F2F46ED}"/>
              </a:ext>
            </a:extLst>
          </p:cNvPr>
          <p:cNvSpPr>
            <a:spLocks noGrp="1"/>
          </p:cNvSpPr>
          <p:nvPr>
            <p:ph type="body" sz="quarter" idx="13"/>
          </p:nvPr>
        </p:nvSpPr>
        <p:spPr/>
        <p:txBody>
          <a:bodyPr/>
          <a:lstStyle/>
          <a:p>
            <a:r>
              <a:rPr lang="en-CA" b="0" i="0" dirty="0">
                <a:solidFill>
                  <a:schemeClr val="tx1">
                    <a:lumMod val="75000"/>
                    <a:lumOff val="25000"/>
                  </a:schemeClr>
                </a:solidFill>
                <a:effectLst/>
              </a:rPr>
              <a:t>© UNICEF/UNI96265/MINGFANG</a:t>
            </a:r>
            <a:endParaRPr lang="en-US"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68C8C4A4-79BB-C825-BD6C-1FFC3411514D}"/>
              </a:ext>
            </a:extLst>
          </p:cNvPr>
          <p:cNvSpPr>
            <a:spLocks noGrp="1"/>
          </p:cNvSpPr>
          <p:nvPr>
            <p:ph type="body" sz="quarter" idx="14"/>
          </p:nvPr>
        </p:nvSpPr>
        <p:spPr/>
        <p:txBody>
          <a:bodyPr/>
          <a:lstStyle/>
          <a:p>
            <a:r>
              <a:rPr lang="en-US" dirty="0"/>
              <a:t>1</a:t>
            </a:r>
          </a:p>
        </p:txBody>
      </p:sp>
      <p:sp>
        <p:nvSpPr>
          <p:cNvPr id="8" name="Rectangle 7">
            <a:extLst>
              <a:ext uri="{FF2B5EF4-FFF2-40B4-BE49-F238E27FC236}">
                <a16:creationId xmlns:a16="http://schemas.microsoft.com/office/drawing/2014/main" id="{3A1A0B54-26BD-D40A-F964-D5DEFC8DAC2A}"/>
              </a:ext>
            </a:extLst>
          </p:cNvPr>
          <p:cNvSpPr/>
          <p:nvPr/>
        </p:nvSpPr>
        <p:spPr>
          <a:xfrm>
            <a:off x="0" y="697498"/>
            <a:ext cx="2213002" cy="1770085"/>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89FABF4-0DC1-DA1B-0ADB-CDDE1BB387F6}"/>
              </a:ext>
            </a:extLst>
          </p:cNvPr>
          <p:cNvCxnSpPr/>
          <p:nvPr/>
        </p:nvCxnSpPr>
        <p:spPr>
          <a:xfrm>
            <a:off x="61472" y="1050964"/>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35A38D-C059-C964-B414-C9D54CF4EE74}"/>
              </a:ext>
            </a:extLst>
          </p:cNvPr>
          <p:cNvSpPr txBox="1"/>
          <p:nvPr/>
        </p:nvSpPr>
        <p:spPr>
          <a:xfrm>
            <a:off x="0" y="743664"/>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1" name="Text Placeholder 28">
            <a:extLst>
              <a:ext uri="{FF2B5EF4-FFF2-40B4-BE49-F238E27FC236}">
                <a16:creationId xmlns:a16="http://schemas.microsoft.com/office/drawing/2014/main" id="{3E65D3D7-F476-7D35-EEA4-A6344C04DD60}"/>
              </a:ext>
            </a:extLst>
          </p:cNvPr>
          <p:cNvSpPr txBox="1">
            <a:spLocks/>
          </p:cNvSpPr>
          <p:nvPr/>
        </p:nvSpPr>
        <p:spPr>
          <a:xfrm>
            <a:off x="61471" y="1081266"/>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Setting the scene: Opening remarks from [Name], [Organization]</a:t>
            </a:r>
          </a:p>
          <a:p>
            <a:r>
              <a:rPr lang="en-US" dirty="0"/>
              <a:t>What do we want to achieve in this workshop?</a:t>
            </a:r>
          </a:p>
          <a:p>
            <a:r>
              <a:rPr lang="en-US" dirty="0"/>
              <a:t>Meet participants</a:t>
            </a:r>
          </a:p>
        </p:txBody>
      </p:sp>
      <p:sp>
        <p:nvSpPr>
          <p:cNvPr id="12" name="Rectangle 11">
            <a:extLst>
              <a:ext uri="{FF2B5EF4-FFF2-40B4-BE49-F238E27FC236}">
                <a16:creationId xmlns:a16="http://schemas.microsoft.com/office/drawing/2014/main" id="{CA7E29C2-17AE-E0A3-5EE0-52BF49260805}"/>
              </a:ext>
            </a:extLst>
          </p:cNvPr>
          <p:cNvSpPr/>
          <p:nvPr/>
        </p:nvSpPr>
        <p:spPr>
          <a:xfrm>
            <a:off x="0" y="4390417"/>
            <a:ext cx="12192000"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233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DA02-466C-37D8-0CDF-1F4DAFC189AE}"/>
              </a:ext>
            </a:extLst>
          </p:cNvPr>
          <p:cNvSpPr>
            <a:spLocks noGrp="1"/>
          </p:cNvSpPr>
          <p:nvPr>
            <p:ph type="title"/>
          </p:nvPr>
        </p:nvSpPr>
        <p:spPr/>
        <p:txBody>
          <a:bodyPr/>
          <a:lstStyle/>
          <a:p>
            <a:r>
              <a:rPr lang="en-CA" dirty="0"/>
              <a:t>Determining Critical Barriers</a:t>
            </a:r>
          </a:p>
        </p:txBody>
      </p:sp>
      <p:sp>
        <p:nvSpPr>
          <p:cNvPr id="3" name="Content Placeholder 2">
            <a:extLst>
              <a:ext uri="{FF2B5EF4-FFF2-40B4-BE49-F238E27FC236}">
                <a16:creationId xmlns:a16="http://schemas.microsoft.com/office/drawing/2014/main" id="{1E9C35F9-A8B1-3A65-60CA-20F828AA68BA}"/>
              </a:ext>
            </a:extLst>
          </p:cNvPr>
          <p:cNvSpPr>
            <a:spLocks noGrp="1"/>
          </p:cNvSpPr>
          <p:nvPr>
            <p:ph idx="1"/>
          </p:nvPr>
        </p:nvSpPr>
        <p:spPr>
          <a:xfrm>
            <a:off x="838200" y="1689894"/>
            <a:ext cx="10024241" cy="1603375"/>
          </a:xfrm>
        </p:spPr>
        <p:txBody>
          <a:bodyPr>
            <a:normAutofit fontScale="77500" lnSpcReduction="20000"/>
          </a:bodyPr>
          <a:lstStyle/>
          <a:p>
            <a:r>
              <a:rPr lang="en-CA" dirty="0"/>
              <a:t>The analysis can be ‘flipped’ by identifying the most common, and critical, barriers to education which affect multiple profiles of children.</a:t>
            </a:r>
          </a:p>
          <a:p>
            <a:r>
              <a:rPr lang="en-CA" dirty="0"/>
              <a:t>This table provides an example of how the study could identify the most pressing barriers to education, toward prioritization for policy analysis</a:t>
            </a:r>
          </a:p>
          <a:p>
            <a:r>
              <a:rPr lang="en-CA" dirty="0"/>
              <a:t>Of course, out-of-school children face multiple, compounding barriers to education, which will be important to capture in the narrative of Chapter 3.</a:t>
            </a:r>
          </a:p>
          <a:p>
            <a:pPr marL="0" indent="0">
              <a:buNone/>
            </a:pPr>
            <a:endParaRPr lang="en-CA" dirty="0"/>
          </a:p>
        </p:txBody>
      </p:sp>
      <p:sp>
        <p:nvSpPr>
          <p:cNvPr id="4" name="Footer Placeholder 3">
            <a:extLst>
              <a:ext uri="{FF2B5EF4-FFF2-40B4-BE49-F238E27FC236}">
                <a16:creationId xmlns:a16="http://schemas.microsoft.com/office/drawing/2014/main" id="{62CEA71F-B61E-7E86-C9CF-FF5BACBE2EDF}"/>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2074F28-BF00-AB79-28DC-8D66B5897AF6}"/>
              </a:ext>
            </a:extLst>
          </p:cNvPr>
          <p:cNvSpPr>
            <a:spLocks noGrp="1"/>
          </p:cNvSpPr>
          <p:nvPr>
            <p:ph type="sldNum" sz="quarter" idx="12"/>
          </p:nvPr>
        </p:nvSpPr>
        <p:spPr/>
        <p:txBody>
          <a:bodyPr/>
          <a:lstStyle/>
          <a:p>
            <a:fld id="{D429F7A4-7C4A-6148-A6AA-ED73C8AE3448}" type="slidenum">
              <a:rPr lang="en-US" altLang="en-US" smtClean="0"/>
              <a:pPr/>
              <a:t>30</a:t>
            </a:fld>
            <a:endParaRPr lang="en-US" altLang="en-US" dirty="0"/>
          </a:p>
        </p:txBody>
      </p:sp>
      <p:pic>
        <p:nvPicPr>
          <p:cNvPr id="7" name="Picture 6">
            <a:extLst>
              <a:ext uri="{FF2B5EF4-FFF2-40B4-BE49-F238E27FC236}">
                <a16:creationId xmlns:a16="http://schemas.microsoft.com/office/drawing/2014/main" id="{E75586F2-5F58-BF96-1FFA-B766F4653987}"/>
              </a:ext>
            </a:extLst>
          </p:cNvPr>
          <p:cNvPicPr>
            <a:picLocks noChangeAspect="1"/>
          </p:cNvPicPr>
          <p:nvPr/>
        </p:nvPicPr>
        <p:blipFill rotWithShape="1">
          <a:blip r:embed="rId2"/>
          <a:srcRect l="9570" t="50000" r="9937" b="5324"/>
          <a:stretch/>
        </p:blipFill>
        <p:spPr>
          <a:xfrm>
            <a:off x="1048605" y="3292475"/>
            <a:ext cx="9813836" cy="3063875"/>
          </a:xfrm>
          <a:prstGeom prst="rect">
            <a:avLst/>
          </a:prstGeom>
        </p:spPr>
      </p:pic>
    </p:spTree>
    <p:extLst>
      <p:ext uri="{BB962C8B-B14F-4D97-AF65-F5344CB8AC3E}">
        <p14:creationId xmlns:p14="http://schemas.microsoft.com/office/powerpoint/2010/main" val="2802422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0EF5-9F4B-247E-2158-C6074032D8CB}"/>
              </a:ext>
            </a:extLst>
          </p:cNvPr>
          <p:cNvSpPr>
            <a:spLocks noGrp="1"/>
          </p:cNvSpPr>
          <p:nvPr>
            <p:ph type="title"/>
          </p:nvPr>
        </p:nvSpPr>
        <p:spPr/>
        <p:txBody>
          <a:bodyPr/>
          <a:lstStyle/>
          <a:p>
            <a:r>
              <a:rPr lang="en-CA" dirty="0"/>
              <a:t>Group Activity on Barriers to Education</a:t>
            </a:r>
          </a:p>
        </p:txBody>
      </p:sp>
      <p:sp>
        <p:nvSpPr>
          <p:cNvPr id="4" name="Footer Placeholder 3">
            <a:extLst>
              <a:ext uri="{FF2B5EF4-FFF2-40B4-BE49-F238E27FC236}">
                <a16:creationId xmlns:a16="http://schemas.microsoft.com/office/drawing/2014/main" id="{7AE53845-9F9C-A942-D71A-5C4D1699CBDA}"/>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8A316C70-F2FD-B92B-1F72-865E83BA7232}"/>
              </a:ext>
            </a:extLst>
          </p:cNvPr>
          <p:cNvSpPr>
            <a:spLocks noGrp="1"/>
          </p:cNvSpPr>
          <p:nvPr>
            <p:ph type="sldNum" sz="quarter" idx="12"/>
          </p:nvPr>
        </p:nvSpPr>
        <p:spPr/>
        <p:txBody>
          <a:bodyPr/>
          <a:lstStyle/>
          <a:p>
            <a:fld id="{D429F7A4-7C4A-6148-A6AA-ED73C8AE3448}" type="slidenum">
              <a:rPr lang="en-US" altLang="en-US" smtClean="0"/>
              <a:pPr/>
              <a:t>31</a:t>
            </a:fld>
            <a:endParaRPr lang="en-US" altLang="en-US" dirty="0"/>
          </a:p>
        </p:txBody>
      </p:sp>
      <p:sp>
        <p:nvSpPr>
          <p:cNvPr id="7" name="Content Placeholder 6">
            <a:extLst>
              <a:ext uri="{FF2B5EF4-FFF2-40B4-BE49-F238E27FC236}">
                <a16:creationId xmlns:a16="http://schemas.microsoft.com/office/drawing/2014/main" id="{7BCAC888-8391-3D38-BC6B-72A2AFC0244F}"/>
              </a:ext>
            </a:extLst>
          </p:cNvPr>
          <p:cNvSpPr>
            <a:spLocks noGrp="1"/>
          </p:cNvSpPr>
          <p:nvPr>
            <p:ph idx="1"/>
          </p:nvPr>
        </p:nvSpPr>
        <p:spPr>
          <a:xfrm>
            <a:off x="838200" y="1825625"/>
            <a:ext cx="10142284" cy="4351338"/>
          </a:xfrm>
        </p:spPr>
        <p:txBody>
          <a:bodyPr>
            <a:normAutofit lnSpcReduction="10000"/>
          </a:bodyPr>
          <a:lstStyle/>
          <a:p>
            <a:r>
              <a:rPr lang="en-CA" dirty="0"/>
              <a:t>After having discussed the key profiles of children in the 7DE, the common barriers to education, and key stakeholders, the technical team and steering committee can now identify some of the key barriers to be investigated in the analysis:</a:t>
            </a:r>
          </a:p>
          <a:p>
            <a:pPr marL="285750" indent="-285750">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Activity</a:t>
            </a:r>
            <a:r>
              <a:rPr lang="en-CA" dirty="0">
                <a:solidFill>
                  <a:schemeClr val="tx1">
                    <a:lumMod val="75000"/>
                    <a:lumOff val="25000"/>
                  </a:schemeClr>
                </a:solidFill>
                <a:latin typeface="Arial" panose="020B0604020202020204" pitchFamily="34" charset="0"/>
                <a:cs typeface="Arial" panose="020B0604020202020204" pitchFamily="34" charset="0"/>
              </a:rPr>
              <a:t>: Break into </a:t>
            </a:r>
            <a:r>
              <a:rPr lang="en-CA" i="1" dirty="0">
                <a:solidFill>
                  <a:schemeClr val="tx1">
                    <a:lumMod val="75000"/>
                    <a:lumOff val="25000"/>
                  </a:schemeClr>
                </a:solidFill>
                <a:latin typeface="Arial" panose="020B0604020202020204" pitchFamily="34" charset="0"/>
                <a:cs typeface="Arial" panose="020B0604020202020204" pitchFamily="34" charset="0"/>
              </a:rPr>
              <a:t>[#]</a:t>
            </a:r>
            <a:r>
              <a:rPr lang="en-CA" dirty="0">
                <a:solidFill>
                  <a:schemeClr val="tx1">
                    <a:lumMod val="75000"/>
                    <a:lumOff val="25000"/>
                  </a:schemeClr>
                </a:solidFill>
                <a:latin typeface="Arial" panose="020B0604020202020204" pitchFamily="34" charset="0"/>
                <a:cs typeface="Arial" panose="020B0604020202020204" pitchFamily="34" charset="0"/>
              </a:rPr>
              <a:t> groups (one for each key profile) to discuss:</a:t>
            </a:r>
          </a:p>
          <a:p>
            <a:pPr lvl="1"/>
            <a:r>
              <a:rPr lang="en-CA" dirty="0"/>
              <a:t>What are the barriers to education this group of children face?</a:t>
            </a:r>
          </a:p>
          <a:p>
            <a:pPr lvl="1"/>
            <a:r>
              <a:rPr lang="en-CA" dirty="0"/>
              <a:t>What barriers are linked to the enabling environment, supply, demand and quality? Push and pull factors?</a:t>
            </a:r>
          </a:p>
          <a:p>
            <a:pPr lvl="1"/>
            <a:r>
              <a:rPr lang="en-CA" dirty="0"/>
              <a:t>What are the most important barriers for this profile? </a:t>
            </a:r>
          </a:p>
          <a:p>
            <a:pPr lvl="1"/>
            <a:r>
              <a:rPr lang="en-CA" dirty="0"/>
              <a:t>What are the possible exclusionary factors for which insufficient information is available?</a:t>
            </a:r>
          </a:p>
          <a:p>
            <a:pPr lvl="1"/>
            <a:endParaRPr lang="en-CA" dirty="0"/>
          </a:p>
          <a:p>
            <a:pPr marL="0" indent="0">
              <a:buNone/>
            </a:pPr>
            <a:r>
              <a:rPr lang="en-CA" sz="2000" i="1" dirty="0"/>
              <a:t>[Note: Add/Modify questions as suitable to the country/workshop design]</a:t>
            </a:r>
          </a:p>
          <a:p>
            <a:endParaRPr lang="en-CA" dirty="0"/>
          </a:p>
        </p:txBody>
      </p:sp>
    </p:spTree>
    <p:extLst>
      <p:ext uri="{BB962C8B-B14F-4D97-AF65-F5344CB8AC3E}">
        <p14:creationId xmlns:p14="http://schemas.microsoft.com/office/powerpoint/2010/main" val="3913484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0EF5-9F4B-247E-2158-C6074032D8CB}"/>
              </a:ext>
            </a:extLst>
          </p:cNvPr>
          <p:cNvSpPr>
            <a:spLocks noGrp="1"/>
          </p:cNvSpPr>
          <p:nvPr>
            <p:ph type="title"/>
          </p:nvPr>
        </p:nvSpPr>
        <p:spPr/>
        <p:txBody>
          <a:bodyPr/>
          <a:lstStyle/>
          <a:p>
            <a:r>
              <a:rPr lang="en-CA" dirty="0"/>
              <a:t>Plenary Discussion on Barriers </a:t>
            </a:r>
          </a:p>
        </p:txBody>
      </p:sp>
      <p:sp>
        <p:nvSpPr>
          <p:cNvPr id="4" name="Footer Placeholder 3">
            <a:extLst>
              <a:ext uri="{FF2B5EF4-FFF2-40B4-BE49-F238E27FC236}">
                <a16:creationId xmlns:a16="http://schemas.microsoft.com/office/drawing/2014/main" id="{7AE53845-9F9C-A942-D71A-5C4D1699CBDA}"/>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8A316C70-F2FD-B92B-1F72-865E83BA7232}"/>
              </a:ext>
            </a:extLst>
          </p:cNvPr>
          <p:cNvSpPr>
            <a:spLocks noGrp="1"/>
          </p:cNvSpPr>
          <p:nvPr>
            <p:ph type="sldNum" sz="quarter" idx="12"/>
          </p:nvPr>
        </p:nvSpPr>
        <p:spPr/>
        <p:txBody>
          <a:bodyPr/>
          <a:lstStyle/>
          <a:p>
            <a:fld id="{D429F7A4-7C4A-6148-A6AA-ED73C8AE3448}" type="slidenum">
              <a:rPr lang="en-US" altLang="en-US" smtClean="0"/>
              <a:pPr/>
              <a:t>32</a:t>
            </a:fld>
            <a:endParaRPr lang="en-US" altLang="en-US" dirty="0"/>
          </a:p>
        </p:txBody>
      </p:sp>
      <p:sp>
        <p:nvSpPr>
          <p:cNvPr id="7" name="Content Placeholder 6">
            <a:extLst>
              <a:ext uri="{FF2B5EF4-FFF2-40B4-BE49-F238E27FC236}">
                <a16:creationId xmlns:a16="http://schemas.microsoft.com/office/drawing/2014/main" id="{DDCBE386-CF6C-B3B2-6181-BED3377CBFC7}"/>
              </a:ext>
            </a:extLst>
          </p:cNvPr>
          <p:cNvSpPr>
            <a:spLocks noGrp="1"/>
          </p:cNvSpPr>
          <p:nvPr>
            <p:ph idx="1"/>
          </p:nvPr>
        </p:nvSpPr>
        <p:spPr/>
        <p:txBody>
          <a:bodyPr/>
          <a:lstStyle/>
          <a:p>
            <a:pPr marL="0" indent="0">
              <a:buNone/>
            </a:pPr>
            <a:r>
              <a:rPr lang="en-CA" dirty="0"/>
              <a:t>After the group discussions, each group can report highlights back to the plenary. Then, as a plenary, the discussion can shift to looking across the profiles and prioritization:</a:t>
            </a:r>
          </a:p>
          <a:p>
            <a:r>
              <a:rPr lang="en-CA" dirty="0"/>
              <a:t>What are the most commonly mentioned barriers to education across the profiles?</a:t>
            </a:r>
          </a:p>
          <a:p>
            <a:r>
              <a:rPr lang="en-CA" dirty="0"/>
              <a:t>Are there barriers that significantly affect one profile in particular?</a:t>
            </a:r>
          </a:p>
          <a:p>
            <a:r>
              <a:rPr lang="en-CA" dirty="0"/>
              <a:t>Which domains, or categories in the </a:t>
            </a:r>
            <a:r>
              <a:rPr lang="en-CA" dirty="0" err="1"/>
              <a:t>MoRES</a:t>
            </a:r>
            <a:r>
              <a:rPr lang="en-CA" dirty="0"/>
              <a:t> (or alternative) framework come up the most often when mentioning barriers?</a:t>
            </a:r>
          </a:p>
          <a:p>
            <a:r>
              <a:rPr lang="en-CA" dirty="0"/>
              <a:t> Should the barriers analysis in the OOSCI include new data collection? What kind and with whom? When?</a:t>
            </a:r>
          </a:p>
          <a:p>
            <a:pPr marL="0" indent="0">
              <a:buNone/>
            </a:pPr>
            <a:endParaRPr lang="en-CA" dirty="0"/>
          </a:p>
        </p:txBody>
      </p:sp>
    </p:spTree>
    <p:extLst>
      <p:ext uri="{BB962C8B-B14F-4D97-AF65-F5344CB8AC3E}">
        <p14:creationId xmlns:p14="http://schemas.microsoft.com/office/powerpoint/2010/main" val="2217798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person, posing, group, people&#10;&#10;Description automatically generated">
            <a:extLst>
              <a:ext uri="{FF2B5EF4-FFF2-40B4-BE49-F238E27FC236}">
                <a16:creationId xmlns:a16="http://schemas.microsoft.com/office/drawing/2014/main" id="{458D5D3A-363B-1F2F-AAB4-4211BE8D28A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7643AC62-23C7-B05B-9EB5-58FDFD3C8616}"/>
              </a:ext>
            </a:extLst>
          </p:cNvPr>
          <p:cNvSpPr>
            <a:spLocks noGrp="1"/>
          </p:cNvSpPr>
          <p:nvPr>
            <p:ph type="title"/>
          </p:nvPr>
        </p:nvSpPr>
        <p:spPr/>
        <p:txBody>
          <a:bodyPr>
            <a:normAutofit fontScale="90000"/>
          </a:bodyPr>
          <a:lstStyle/>
          <a:p>
            <a:r>
              <a:rPr lang="en-US" dirty="0"/>
              <a:t>From Barriers to Policy</a:t>
            </a:r>
          </a:p>
        </p:txBody>
      </p:sp>
      <p:sp>
        <p:nvSpPr>
          <p:cNvPr id="4" name="Text Placeholder 3">
            <a:extLst>
              <a:ext uri="{FF2B5EF4-FFF2-40B4-BE49-F238E27FC236}">
                <a16:creationId xmlns:a16="http://schemas.microsoft.com/office/drawing/2014/main" id="{434DC799-0F53-09D1-C34B-E854EC6F55F8}"/>
              </a:ext>
            </a:extLst>
          </p:cNvPr>
          <p:cNvSpPr>
            <a:spLocks noGrp="1"/>
          </p:cNvSpPr>
          <p:nvPr>
            <p:ph type="body" idx="1"/>
          </p:nvPr>
        </p:nvSpPr>
        <p:spPr/>
        <p:txBody>
          <a:bodyPr/>
          <a:lstStyle/>
          <a:p>
            <a:r>
              <a:rPr lang="en-US" dirty="0"/>
              <a:t>Barrier Identification Workshop</a:t>
            </a:r>
          </a:p>
        </p:txBody>
      </p:sp>
      <p:sp>
        <p:nvSpPr>
          <p:cNvPr id="5" name="Text Placeholder 4">
            <a:extLst>
              <a:ext uri="{FF2B5EF4-FFF2-40B4-BE49-F238E27FC236}">
                <a16:creationId xmlns:a16="http://schemas.microsoft.com/office/drawing/2014/main" id="{DF0A2EEF-67F1-1E99-3D10-86F09F941C32}"/>
              </a:ext>
            </a:extLst>
          </p:cNvPr>
          <p:cNvSpPr>
            <a:spLocks noGrp="1"/>
          </p:cNvSpPr>
          <p:nvPr>
            <p:ph type="body" sz="quarter" idx="12"/>
          </p:nvPr>
        </p:nvSpPr>
        <p:spPr/>
        <p:txBody>
          <a:bodyPr/>
          <a:lstStyle/>
          <a:p>
            <a:r>
              <a:rPr lang="en-US" dirty="0"/>
              <a:t>Next steps for developing a chapter on policy and strategies (Section 2.5)</a:t>
            </a:r>
          </a:p>
        </p:txBody>
      </p:sp>
      <p:sp>
        <p:nvSpPr>
          <p:cNvPr id="6" name="Text Placeholder 5">
            <a:extLst>
              <a:ext uri="{FF2B5EF4-FFF2-40B4-BE49-F238E27FC236}">
                <a16:creationId xmlns:a16="http://schemas.microsoft.com/office/drawing/2014/main" id="{67EB421C-6E44-8D0C-7655-94919495E3AF}"/>
              </a:ext>
            </a:extLst>
          </p:cNvPr>
          <p:cNvSpPr>
            <a:spLocks noGrp="1"/>
          </p:cNvSpPr>
          <p:nvPr>
            <p:ph type="body" sz="quarter" idx="13"/>
          </p:nvPr>
        </p:nvSpPr>
        <p:spPr/>
        <p:txBody>
          <a:bodyPr/>
          <a:lstStyle/>
          <a:p>
            <a:r>
              <a:rPr lang="en-CA" b="0" i="0" dirty="0">
                <a:solidFill>
                  <a:schemeClr val="tx1">
                    <a:lumMod val="75000"/>
                    <a:lumOff val="25000"/>
                  </a:schemeClr>
                </a:solidFill>
                <a:effectLst/>
              </a:rPr>
              <a:t>© UNICEF/UNI86201/RAMONEDA</a:t>
            </a:r>
            <a:endParaRPr lang="en-US"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BF02143D-99A8-FB3D-63D1-52307B400F4E}"/>
              </a:ext>
            </a:extLst>
          </p:cNvPr>
          <p:cNvSpPr>
            <a:spLocks noGrp="1"/>
          </p:cNvSpPr>
          <p:nvPr>
            <p:ph type="body" sz="quarter" idx="14"/>
          </p:nvPr>
        </p:nvSpPr>
        <p:spPr/>
        <p:txBody>
          <a:bodyPr/>
          <a:lstStyle/>
          <a:p>
            <a:r>
              <a:rPr lang="en-US" dirty="0"/>
              <a:t>6</a:t>
            </a:r>
          </a:p>
        </p:txBody>
      </p:sp>
      <p:sp>
        <p:nvSpPr>
          <p:cNvPr id="8" name="Rectangle 7">
            <a:extLst>
              <a:ext uri="{FF2B5EF4-FFF2-40B4-BE49-F238E27FC236}">
                <a16:creationId xmlns:a16="http://schemas.microsoft.com/office/drawing/2014/main" id="{2DEC1451-8866-0BE8-837B-8D57E09C3348}"/>
              </a:ext>
            </a:extLst>
          </p:cNvPr>
          <p:cNvSpPr/>
          <p:nvPr/>
        </p:nvSpPr>
        <p:spPr>
          <a:xfrm>
            <a:off x="0" y="4390417"/>
            <a:ext cx="12192000"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Rectangle 8">
            <a:extLst>
              <a:ext uri="{FF2B5EF4-FFF2-40B4-BE49-F238E27FC236}">
                <a16:creationId xmlns:a16="http://schemas.microsoft.com/office/drawing/2014/main" id="{87152B9B-CB1C-A95C-88BB-0518A5F4547C}"/>
              </a:ext>
            </a:extLst>
          </p:cNvPr>
          <p:cNvSpPr/>
          <p:nvPr/>
        </p:nvSpPr>
        <p:spPr>
          <a:xfrm>
            <a:off x="61471" y="2531055"/>
            <a:ext cx="2213002" cy="165360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9BD4460-E01B-DB14-659C-805323C61839}"/>
              </a:ext>
            </a:extLst>
          </p:cNvPr>
          <p:cNvCxnSpPr/>
          <p:nvPr/>
        </p:nvCxnSpPr>
        <p:spPr>
          <a:xfrm>
            <a:off x="122943" y="2884521"/>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7CA118-1361-AD36-DFBC-0DC367B1DF04}"/>
              </a:ext>
            </a:extLst>
          </p:cNvPr>
          <p:cNvSpPr txBox="1"/>
          <p:nvPr/>
        </p:nvSpPr>
        <p:spPr>
          <a:xfrm>
            <a:off x="61471" y="2577221"/>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252EB31A-856E-5539-634F-F4222E7018C3}"/>
              </a:ext>
            </a:extLst>
          </p:cNvPr>
          <p:cNvSpPr txBox="1">
            <a:spLocks/>
          </p:cNvSpPr>
          <p:nvPr/>
        </p:nvSpPr>
        <p:spPr>
          <a:xfrm>
            <a:off x="116793" y="2987646"/>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our next steps for developing a chapter on policy and strategies?</a:t>
            </a:r>
          </a:p>
        </p:txBody>
      </p:sp>
    </p:spTree>
    <p:extLst>
      <p:ext uri="{BB962C8B-B14F-4D97-AF65-F5344CB8AC3E}">
        <p14:creationId xmlns:p14="http://schemas.microsoft.com/office/powerpoint/2010/main" val="631060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A2B3-3436-3B16-0DF3-E9A31F50970C}"/>
              </a:ext>
            </a:extLst>
          </p:cNvPr>
          <p:cNvSpPr>
            <a:spLocks noGrp="1"/>
          </p:cNvSpPr>
          <p:nvPr>
            <p:ph type="title"/>
          </p:nvPr>
        </p:nvSpPr>
        <p:spPr/>
        <p:txBody>
          <a:bodyPr/>
          <a:lstStyle/>
          <a:p>
            <a:r>
              <a:rPr lang="en-CA" dirty="0"/>
              <a:t>Next Steps for the Development of the Barriers Chapter</a:t>
            </a:r>
          </a:p>
        </p:txBody>
      </p:sp>
      <p:sp>
        <p:nvSpPr>
          <p:cNvPr id="4" name="Footer Placeholder 3">
            <a:extLst>
              <a:ext uri="{FF2B5EF4-FFF2-40B4-BE49-F238E27FC236}">
                <a16:creationId xmlns:a16="http://schemas.microsoft.com/office/drawing/2014/main" id="{EE241A84-8C73-EDF6-3DDD-CD31FB721F16}"/>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EE321E8-42AF-80B8-2AD8-808DA30B771F}"/>
              </a:ext>
            </a:extLst>
          </p:cNvPr>
          <p:cNvSpPr>
            <a:spLocks noGrp="1"/>
          </p:cNvSpPr>
          <p:nvPr>
            <p:ph type="sldNum" sz="quarter" idx="12"/>
          </p:nvPr>
        </p:nvSpPr>
        <p:spPr/>
        <p:txBody>
          <a:bodyPr/>
          <a:lstStyle/>
          <a:p>
            <a:fld id="{D429F7A4-7C4A-6148-A6AA-ED73C8AE3448}" type="slidenum">
              <a:rPr lang="en-US" altLang="en-US" smtClean="0"/>
              <a:pPr/>
              <a:t>34</a:t>
            </a:fld>
            <a:endParaRPr lang="en-US" altLang="en-US" dirty="0"/>
          </a:p>
        </p:txBody>
      </p:sp>
      <p:sp>
        <p:nvSpPr>
          <p:cNvPr id="7" name="Content Placeholder 6">
            <a:extLst>
              <a:ext uri="{FF2B5EF4-FFF2-40B4-BE49-F238E27FC236}">
                <a16:creationId xmlns:a16="http://schemas.microsoft.com/office/drawing/2014/main" id="{3DBA8E8D-B435-9671-4854-3D9D301CA487}"/>
              </a:ext>
            </a:extLst>
          </p:cNvPr>
          <p:cNvSpPr>
            <a:spLocks noGrp="1"/>
          </p:cNvSpPr>
          <p:nvPr>
            <p:ph idx="1"/>
          </p:nvPr>
        </p:nvSpPr>
        <p:spPr/>
        <p:txBody>
          <a:bodyPr>
            <a:normAutofit/>
          </a:bodyPr>
          <a:lstStyle/>
          <a:p>
            <a:r>
              <a:rPr lang="en-CA" b="1" dirty="0"/>
              <a:t>Technical team members involved in barrier identification chapter: </a:t>
            </a:r>
            <a:r>
              <a:rPr lang="en-CA" i="1" dirty="0"/>
              <a:t>[Note: List, with leads on desk review, complementary quantitative data, stakeholder interviews, new data collection, review of draft chapter]</a:t>
            </a:r>
          </a:p>
          <a:p>
            <a:r>
              <a:rPr lang="en-CA" b="1" dirty="0"/>
              <a:t>Timeline for chapter drafting</a:t>
            </a:r>
            <a:r>
              <a:rPr lang="en-CA" dirty="0"/>
              <a:t>: </a:t>
            </a:r>
            <a:r>
              <a:rPr lang="en-CA" i="1" dirty="0"/>
              <a:t>[Note: Add key deadlines here]</a:t>
            </a:r>
          </a:p>
          <a:p>
            <a:r>
              <a:rPr lang="en-CA" b="1" dirty="0"/>
              <a:t>Role for Steering Committee members</a:t>
            </a:r>
            <a:r>
              <a:rPr lang="en-CA" dirty="0"/>
              <a:t>: </a:t>
            </a:r>
            <a:r>
              <a:rPr lang="en-CA" i="1" dirty="0"/>
              <a:t>[Note: Add key roles here – may include key informant interviews on barriers; review of draft chapter]</a:t>
            </a:r>
          </a:p>
          <a:p>
            <a:r>
              <a:rPr lang="en-CA" b="1" dirty="0"/>
              <a:t>Proposed date for the policy and strategy workshop</a:t>
            </a:r>
            <a:r>
              <a:rPr lang="en-CA" dirty="0"/>
              <a:t>: </a:t>
            </a:r>
            <a:r>
              <a:rPr lang="en-CA" i="1" dirty="0"/>
              <a:t>[Note: add dates here]</a:t>
            </a:r>
          </a:p>
          <a:p>
            <a:pPr marL="0" indent="0">
              <a:buNone/>
            </a:pPr>
            <a:endParaRPr lang="en-CA" dirty="0"/>
          </a:p>
          <a:p>
            <a:pPr marL="0" indent="0">
              <a:buNone/>
            </a:pPr>
            <a:r>
              <a:rPr lang="en-CA" i="1" dirty="0"/>
              <a:t>[Note: Several slides may be added here to discuss the next steps for the barriers chapter]</a:t>
            </a:r>
          </a:p>
        </p:txBody>
      </p:sp>
    </p:spTree>
    <p:extLst>
      <p:ext uri="{BB962C8B-B14F-4D97-AF65-F5344CB8AC3E}">
        <p14:creationId xmlns:p14="http://schemas.microsoft.com/office/powerpoint/2010/main" val="237706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9514C67E-F003-314C-BE69-998E0707DD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0" y="-176896"/>
            <a:ext cx="12198824" cy="4407614"/>
          </a:xfrm>
        </p:spPr>
      </p:pic>
      <p:sp>
        <p:nvSpPr>
          <p:cNvPr id="3" name="Title 2">
            <a:extLst>
              <a:ext uri="{FF2B5EF4-FFF2-40B4-BE49-F238E27FC236}">
                <a16:creationId xmlns:a16="http://schemas.microsoft.com/office/drawing/2014/main" id="{1B64B80D-B375-63F3-D652-9DAFCBF9F583}"/>
              </a:ext>
            </a:extLst>
          </p:cNvPr>
          <p:cNvSpPr>
            <a:spLocks noGrp="1"/>
          </p:cNvSpPr>
          <p:nvPr>
            <p:ph type="ctrTitle"/>
          </p:nvPr>
        </p:nvSpPr>
        <p:spPr>
          <a:xfrm>
            <a:off x="536707" y="4659650"/>
            <a:ext cx="8102326" cy="1231011"/>
          </a:xfrm>
        </p:spPr>
        <p:txBody>
          <a:bodyPr/>
          <a:lstStyle/>
          <a:p>
            <a:pPr algn="l"/>
            <a:r>
              <a:rPr lang="en-US" dirty="0"/>
              <a:t>Thank You</a:t>
            </a:r>
          </a:p>
        </p:txBody>
      </p:sp>
      <p:pic>
        <p:nvPicPr>
          <p:cNvPr id="6" name="Picture 5">
            <a:extLst>
              <a:ext uri="{FF2B5EF4-FFF2-40B4-BE49-F238E27FC236}">
                <a16:creationId xmlns:a16="http://schemas.microsoft.com/office/drawing/2014/main" id="{56C1CB2E-0113-83D0-A547-47D70040177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74444" y="5162173"/>
            <a:ext cx="3274960" cy="683083"/>
          </a:xfrm>
          <a:prstGeom prst="rect">
            <a:avLst/>
          </a:prstGeom>
        </p:spPr>
      </p:pic>
      <p:pic>
        <p:nvPicPr>
          <p:cNvPr id="7" name="Graphic 6">
            <a:extLst>
              <a:ext uri="{FF2B5EF4-FFF2-40B4-BE49-F238E27FC236}">
                <a16:creationId xmlns:a16="http://schemas.microsoft.com/office/drawing/2014/main" id="{A4B2A446-CBA1-2E70-CCCF-03F6D07C3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9719" y="5878247"/>
            <a:ext cx="2344409" cy="494931"/>
          </a:xfrm>
          <a:prstGeom prst="rect">
            <a:avLst/>
          </a:prstGeom>
        </p:spPr>
      </p:pic>
      <p:sp>
        <p:nvSpPr>
          <p:cNvPr id="8" name="Rectangle 7">
            <a:extLst>
              <a:ext uri="{FF2B5EF4-FFF2-40B4-BE49-F238E27FC236}">
                <a16:creationId xmlns:a16="http://schemas.microsoft.com/office/drawing/2014/main" id="{E4137380-F1E3-D035-11AE-4FE416AEA6A3}"/>
              </a:ext>
            </a:extLst>
          </p:cNvPr>
          <p:cNvSpPr/>
          <p:nvPr/>
        </p:nvSpPr>
        <p:spPr>
          <a:xfrm>
            <a:off x="8634727" y="5096"/>
            <a:ext cx="2213002" cy="126029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8BB3AB4-4A50-6802-8F43-9351C8E4B741}"/>
              </a:ext>
            </a:extLst>
          </p:cNvPr>
          <p:cNvCxnSpPr/>
          <p:nvPr/>
        </p:nvCxnSpPr>
        <p:spPr>
          <a:xfrm>
            <a:off x="8696199" y="358563"/>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FB7317-2B9C-2240-8792-F9F584058C5E}"/>
              </a:ext>
            </a:extLst>
          </p:cNvPr>
          <p:cNvSpPr txBox="1"/>
          <p:nvPr/>
        </p:nvSpPr>
        <p:spPr>
          <a:xfrm>
            <a:off x="8634727" y="51263"/>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CONTACT</a:t>
            </a:r>
          </a:p>
        </p:txBody>
      </p:sp>
      <p:sp>
        <p:nvSpPr>
          <p:cNvPr id="11" name="Text Placeholder 28">
            <a:extLst>
              <a:ext uri="{FF2B5EF4-FFF2-40B4-BE49-F238E27FC236}">
                <a16:creationId xmlns:a16="http://schemas.microsoft.com/office/drawing/2014/main" id="{CBC74E1B-82EC-3B5F-8999-75D2A2811400}"/>
              </a:ext>
            </a:extLst>
          </p:cNvPr>
          <p:cNvSpPr txBox="1">
            <a:spLocks/>
          </p:cNvSpPr>
          <p:nvPr/>
        </p:nvSpPr>
        <p:spPr>
          <a:xfrm>
            <a:off x="8696198" y="388866"/>
            <a:ext cx="2051639" cy="821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dirty="0"/>
              <a:t>First Last Name</a:t>
            </a:r>
          </a:p>
          <a:p>
            <a:pPr marL="0" indent="0" algn="ctr">
              <a:lnSpc>
                <a:spcPct val="100000"/>
              </a:lnSpc>
              <a:spcBef>
                <a:spcPts val="0"/>
              </a:spcBef>
              <a:buNone/>
            </a:pPr>
            <a:r>
              <a:rPr lang="en-US" dirty="0"/>
              <a:t>Role or Title Here</a:t>
            </a:r>
          </a:p>
          <a:p>
            <a:pPr marL="0" indent="0" algn="ctr">
              <a:lnSpc>
                <a:spcPct val="100000"/>
              </a:lnSpc>
              <a:spcBef>
                <a:spcPts val="0"/>
              </a:spcBef>
              <a:buNone/>
            </a:pPr>
            <a:r>
              <a:rPr lang="en-US" dirty="0"/>
              <a:t>Name of Department</a:t>
            </a:r>
          </a:p>
          <a:p>
            <a:pPr marL="0" indent="0" algn="ctr">
              <a:lnSpc>
                <a:spcPct val="100000"/>
              </a:lnSpc>
              <a:spcBef>
                <a:spcPts val="0"/>
              </a:spcBef>
              <a:buNone/>
            </a:pPr>
            <a:r>
              <a:rPr lang="en-US" u="sng" dirty="0" err="1"/>
              <a:t>email@address.org</a:t>
            </a:r>
            <a:endParaRPr lang="en-US" u="sng" dirty="0"/>
          </a:p>
        </p:txBody>
      </p:sp>
      <p:sp>
        <p:nvSpPr>
          <p:cNvPr id="12" name="Subtitle 3">
            <a:extLst>
              <a:ext uri="{FF2B5EF4-FFF2-40B4-BE49-F238E27FC236}">
                <a16:creationId xmlns:a16="http://schemas.microsoft.com/office/drawing/2014/main" id="{6A433981-0D02-A6D5-CD8B-1A9AB5D2C072}"/>
              </a:ext>
            </a:extLst>
          </p:cNvPr>
          <p:cNvSpPr txBox="1">
            <a:spLocks/>
          </p:cNvSpPr>
          <p:nvPr/>
        </p:nvSpPr>
        <p:spPr>
          <a:xfrm>
            <a:off x="7894509" y="4770485"/>
            <a:ext cx="2634827" cy="391688"/>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spc="300" dirty="0">
                <a:solidFill>
                  <a:schemeClr val="accent2"/>
                </a:solidFill>
              </a:rPr>
              <a:t>ALLINSCHOOL.ORG</a:t>
            </a:r>
          </a:p>
        </p:txBody>
      </p:sp>
      <p:sp>
        <p:nvSpPr>
          <p:cNvPr id="5" name="Text Placeholder 5">
            <a:extLst>
              <a:ext uri="{FF2B5EF4-FFF2-40B4-BE49-F238E27FC236}">
                <a16:creationId xmlns:a16="http://schemas.microsoft.com/office/drawing/2014/main" id="{E05E40DE-9254-0288-A47E-88D6D942D120}"/>
              </a:ext>
            </a:extLst>
          </p:cNvPr>
          <p:cNvSpPr txBox="1">
            <a:spLocks/>
          </p:cNvSpPr>
          <p:nvPr/>
        </p:nvSpPr>
        <p:spPr>
          <a:xfrm>
            <a:off x="10693100" y="3967967"/>
            <a:ext cx="1805645" cy="19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800" dirty="0">
                <a:solidFill>
                  <a:schemeClr val="tx2"/>
                </a:solidFill>
              </a:rPr>
              <a:t>© UNICEF/UN0518460/</a:t>
            </a:r>
            <a:r>
              <a:rPr lang="en-CA" sz="800" dirty="0" err="1">
                <a:solidFill>
                  <a:schemeClr val="tx2"/>
                </a:solidFill>
              </a:rPr>
              <a:t>Bidel</a:t>
            </a:r>
            <a:endParaRPr lang="en-US" sz="800" dirty="0">
              <a:solidFill>
                <a:schemeClr val="tx2"/>
              </a:solidFill>
            </a:endParaRPr>
          </a:p>
        </p:txBody>
      </p:sp>
    </p:spTree>
    <p:extLst>
      <p:ext uri="{BB962C8B-B14F-4D97-AF65-F5344CB8AC3E}">
        <p14:creationId xmlns:p14="http://schemas.microsoft.com/office/powerpoint/2010/main" val="138582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Workshop Objectives</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4</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a:xfrm>
            <a:off x="838199" y="1825625"/>
            <a:ext cx="9159815" cy="4351338"/>
          </a:xfrm>
        </p:spPr>
        <p:txBody>
          <a:bodyPr>
            <a:normAutofit lnSpcReduction="10000"/>
          </a:bodyPr>
          <a:lstStyle/>
          <a:p>
            <a:r>
              <a:rPr lang="en-US" dirty="0"/>
              <a:t>Review findings of the OOSCI Study draft chapters 1 and 2 (7DE numbers, rates, and profiles);</a:t>
            </a:r>
          </a:p>
          <a:p>
            <a:r>
              <a:rPr lang="en-US" dirty="0"/>
              <a:t>Agree on most important profiles to focus on in the barriers analysis (Chapter 3);</a:t>
            </a:r>
          </a:p>
          <a:p>
            <a:r>
              <a:rPr lang="en-US" dirty="0"/>
              <a:t>Identify likely barriers faced by these profiles, using the </a:t>
            </a:r>
            <a:r>
              <a:rPr lang="en-US" dirty="0" err="1"/>
              <a:t>MoRES</a:t>
            </a:r>
            <a:r>
              <a:rPr lang="en-US" dirty="0"/>
              <a:t> (or comparable) framework;</a:t>
            </a:r>
          </a:p>
          <a:p>
            <a:r>
              <a:rPr lang="en-US" dirty="0"/>
              <a:t>Identify key data sources for the barriers analysis and address possible data gaps; and</a:t>
            </a:r>
          </a:p>
          <a:p>
            <a:r>
              <a:rPr lang="en-US" dirty="0"/>
              <a:t>Agree on next steps.</a:t>
            </a:r>
          </a:p>
          <a:p>
            <a:pPr marL="0" indent="0">
              <a:buNone/>
            </a:pPr>
            <a:endParaRPr lang="en-US" dirty="0"/>
          </a:p>
          <a:p>
            <a:pPr marL="0" indent="0">
              <a:buNone/>
            </a:pPr>
            <a:r>
              <a:rPr lang="en-US" dirty="0"/>
              <a:t>[Note: Modify as appropriate]</a:t>
            </a:r>
          </a:p>
          <a:p>
            <a:pPr lvl="1"/>
            <a:endParaRPr lang="en-CA" dirty="0"/>
          </a:p>
        </p:txBody>
      </p:sp>
    </p:spTree>
    <p:extLst>
      <p:ext uri="{BB962C8B-B14F-4D97-AF65-F5344CB8AC3E}">
        <p14:creationId xmlns:p14="http://schemas.microsoft.com/office/powerpoint/2010/main" val="18611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013F-3536-69F7-F532-EE01AD6BB315}"/>
              </a:ext>
            </a:extLst>
          </p:cNvPr>
          <p:cNvSpPr>
            <a:spLocks noGrp="1"/>
          </p:cNvSpPr>
          <p:nvPr>
            <p:ph type="title"/>
          </p:nvPr>
        </p:nvSpPr>
        <p:spPr/>
        <p:txBody>
          <a:bodyPr/>
          <a:lstStyle/>
          <a:p>
            <a:r>
              <a:rPr lang="en-US" dirty="0"/>
              <a:t>Agenda</a:t>
            </a:r>
          </a:p>
        </p:txBody>
      </p:sp>
      <p:sp>
        <p:nvSpPr>
          <p:cNvPr id="4" name="Footer Placeholder 3">
            <a:extLst>
              <a:ext uri="{FF2B5EF4-FFF2-40B4-BE49-F238E27FC236}">
                <a16:creationId xmlns:a16="http://schemas.microsoft.com/office/drawing/2014/main" id="{0CE41461-3D13-616D-61C6-34428D2C2546}"/>
              </a:ext>
            </a:extLst>
          </p:cNvPr>
          <p:cNvSpPr>
            <a:spLocks noGrp="1"/>
          </p:cNvSpPr>
          <p:nvPr>
            <p:ph type="ftr" sz="quarter" idx="11"/>
          </p:nvPr>
        </p:nvSpPr>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C353EC78-0186-05EF-0D50-9460413D268C}"/>
              </a:ext>
            </a:extLst>
          </p:cNvPr>
          <p:cNvSpPr>
            <a:spLocks noGrp="1"/>
          </p:cNvSpPr>
          <p:nvPr>
            <p:ph type="sldNum" sz="quarter" idx="12"/>
          </p:nvPr>
        </p:nvSpPr>
        <p:spPr/>
        <p:txBody>
          <a:bodyPr/>
          <a:lstStyle/>
          <a:p>
            <a:fld id="{D429F7A4-7C4A-6148-A6AA-ED73C8AE3448}" type="slidenum">
              <a:rPr lang="en-US" altLang="en-US" smtClean="0"/>
              <a:pPr/>
              <a:t>5</a:t>
            </a:fld>
            <a:endParaRPr lang="en-US" altLang="en-US" dirty="0"/>
          </a:p>
        </p:txBody>
      </p:sp>
      <p:graphicFrame>
        <p:nvGraphicFramePr>
          <p:cNvPr id="9" name="Table 8">
            <a:extLst>
              <a:ext uri="{FF2B5EF4-FFF2-40B4-BE49-F238E27FC236}">
                <a16:creationId xmlns:a16="http://schemas.microsoft.com/office/drawing/2014/main" id="{3159EFA6-8FB7-D0AB-C320-E5579B37F5ED}"/>
              </a:ext>
            </a:extLst>
          </p:cNvPr>
          <p:cNvGraphicFramePr>
            <a:graphicFrameLocks noGrp="1"/>
          </p:cNvGraphicFramePr>
          <p:nvPr>
            <p:extLst>
              <p:ext uri="{D42A27DB-BD31-4B8C-83A1-F6EECF244321}">
                <p14:modId xmlns:p14="http://schemas.microsoft.com/office/powerpoint/2010/main" val="2143518820"/>
              </p:ext>
            </p:extLst>
          </p:nvPr>
        </p:nvGraphicFramePr>
        <p:xfrm>
          <a:off x="5661060" y="365125"/>
          <a:ext cx="6359702" cy="6446520"/>
        </p:xfrm>
        <a:graphic>
          <a:graphicData uri="http://schemas.openxmlformats.org/drawingml/2006/table">
            <a:tbl>
              <a:tblPr firstRow="1" firstCol="1" bandRow="1">
                <a:tableStyleId>{5C22544A-7EE6-4342-B048-85BDC9FD1C3A}</a:tableStyleId>
              </a:tblPr>
              <a:tblGrid>
                <a:gridCol w="915543">
                  <a:extLst>
                    <a:ext uri="{9D8B030D-6E8A-4147-A177-3AD203B41FA5}">
                      <a16:colId xmlns:a16="http://schemas.microsoft.com/office/drawing/2014/main" val="976074793"/>
                    </a:ext>
                  </a:extLst>
                </a:gridCol>
                <a:gridCol w="4092371">
                  <a:extLst>
                    <a:ext uri="{9D8B030D-6E8A-4147-A177-3AD203B41FA5}">
                      <a16:colId xmlns:a16="http://schemas.microsoft.com/office/drawing/2014/main" val="2949161795"/>
                    </a:ext>
                  </a:extLst>
                </a:gridCol>
                <a:gridCol w="1351788">
                  <a:extLst>
                    <a:ext uri="{9D8B030D-6E8A-4147-A177-3AD203B41FA5}">
                      <a16:colId xmlns:a16="http://schemas.microsoft.com/office/drawing/2014/main" val="1207893021"/>
                    </a:ext>
                  </a:extLst>
                </a:gridCol>
              </a:tblGrid>
              <a:tr h="276144">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TIME </a:t>
                      </a: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AGENDA ITEM AND PRESENTER</a:t>
                      </a: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RELEVANT SECTION IN OPERATIONAL MANUAL</a:t>
                      </a: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extLst>
                  <a:ext uri="{0D108BD9-81ED-4DB2-BD59-A6C34878D82A}">
                    <a16:rowId xmlns:a16="http://schemas.microsoft.com/office/drawing/2014/main" val="1861926675"/>
                  </a:ext>
                </a:extLst>
              </a:tr>
              <a:tr h="181213">
                <a:tc>
                  <a:txBody>
                    <a:bodyPr/>
                    <a:lstStyle/>
                    <a:p>
                      <a:pPr algn="ctr" fontAlgn="base">
                        <a:lnSpc>
                          <a:spcPct val="100000"/>
                        </a:lnSpc>
                        <a:spcBef>
                          <a:spcPts val="600"/>
                        </a:spcBef>
                        <a:spcAft>
                          <a:spcPts val="60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1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algn="l" fontAlgn="base">
                        <a:lnSpc>
                          <a:spcPct val="100000"/>
                        </a:lnSpc>
                        <a:spcBef>
                          <a:spcPts val="0"/>
                        </a:spcBef>
                        <a:spcAft>
                          <a:spcPts val="0"/>
                        </a:spcAft>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OPENING</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tc>
                <a:extLst>
                  <a:ext uri="{0D108BD9-81ED-4DB2-BD59-A6C34878D82A}">
                    <a16:rowId xmlns:a16="http://schemas.microsoft.com/office/drawing/2014/main" val="3653266125"/>
                  </a:ext>
                </a:extLst>
              </a:tr>
              <a:tr h="414216">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Opening Remarks</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Meeting Objectives and Review of the agenda </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Introduction of participants </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496332331"/>
                  </a:ext>
                </a:extLst>
              </a:tr>
              <a:tr h="174364">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2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a:t>
                      </a:r>
                      <a:r>
                        <a:rPr lang="en-US" sz="900" b="1" dirty="0">
                          <a:solidFill>
                            <a:schemeClr val="tx1">
                              <a:lumMod val="75000"/>
                              <a:lumOff val="25000"/>
                            </a:schemeClr>
                          </a:solidFill>
                          <a:latin typeface="Arial" panose="020B0604020202020204" pitchFamily="34" charset="0"/>
                          <a:cs typeface="Arial" panose="020B0604020202020204" pitchFamily="34" charset="0"/>
                        </a:rPr>
                        <a:t>REVIEW OF ESTIMATIONS OF NUMBER OF CHILDREN IN 7DE (DRAFT CHAPTER 1)</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tc>
                <a:extLst>
                  <a:ext uri="{0D108BD9-81ED-4DB2-BD59-A6C34878D82A}">
                    <a16:rowId xmlns:a16="http://schemas.microsoft.com/office/drawing/2014/main" val="3597903709"/>
                  </a:ext>
                </a:extLst>
              </a:tr>
              <a:tr h="414216">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b="0" dirty="0">
                          <a:solidFill>
                            <a:schemeClr val="tx1">
                              <a:lumMod val="75000"/>
                              <a:lumOff val="25000"/>
                            </a:schemeClr>
                          </a:solidFill>
                          <a:latin typeface="Arial" panose="020B0604020202020204" pitchFamily="34" charset="0"/>
                          <a:cs typeface="Arial" panose="020B0604020202020204" pitchFamily="34" charset="0"/>
                        </a:rPr>
                        <a:t>Data sources used for the calculation of number and share of children in the 7DE</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b="0" dirty="0">
                          <a:solidFill>
                            <a:schemeClr val="tx1">
                              <a:lumMod val="75000"/>
                              <a:lumOff val="25000"/>
                            </a:schemeClr>
                          </a:solidFill>
                          <a:latin typeface="Arial" panose="020B0604020202020204" pitchFamily="34" charset="0"/>
                          <a:cs typeface="Arial" panose="020B0604020202020204" pitchFamily="34" charset="0"/>
                        </a:rPr>
                        <a:t>Data gaps and issues identified in the data inventory and quality assessment</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b="0" dirty="0">
                          <a:solidFill>
                            <a:schemeClr val="tx1">
                              <a:lumMod val="75000"/>
                              <a:lumOff val="25000"/>
                            </a:schemeClr>
                          </a:solidFill>
                          <a:latin typeface="Arial" panose="020B0604020202020204" pitchFamily="34" charset="0"/>
                          <a:cs typeface="Arial" panose="020B0604020202020204" pitchFamily="34" charset="0"/>
                        </a:rPr>
                        <a:t>Estimates of children, adolescents and youth in the 7DE</a:t>
                      </a:r>
                      <a:endParaRPr lang="en-CA" sz="900" b="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Section 3.1 </a:t>
                      </a:r>
                    </a:p>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Section 3.1 </a:t>
                      </a:r>
                    </a:p>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Section 3.2 </a:t>
                      </a:r>
                    </a:p>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Annex B</a:t>
                      </a:r>
                      <a:endParaRPr lang="en-CA" sz="10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643817708"/>
                  </a:ext>
                </a:extLst>
              </a:tr>
              <a:tr h="195384">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3</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0" dirty="0">
                          <a:solidFill>
                            <a:schemeClr val="tx1">
                              <a:lumMod val="75000"/>
                              <a:lumOff val="25000"/>
                            </a:schemeClr>
                          </a:solidFill>
                          <a:effectLst/>
                          <a:latin typeface="Arial" panose="020B0604020202020204" pitchFamily="34" charset="0"/>
                          <a:cs typeface="Arial" panose="020B0604020202020204" pitchFamily="34" charset="0"/>
                        </a:rPr>
                        <a:t> </a:t>
                      </a:r>
                      <a:r>
                        <a:rPr lang="en-US" sz="900" b="1" dirty="0">
                          <a:solidFill>
                            <a:schemeClr val="tx1">
                              <a:lumMod val="75000"/>
                              <a:lumOff val="25000"/>
                            </a:schemeClr>
                          </a:solidFill>
                          <a:latin typeface="Arial" panose="020B0604020202020204" pitchFamily="34" charset="0"/>
                          <a:cs typeface="Arial" panose="020B0604020202020204" pitchFamily="34" charset="0"/>
                        </a:rPr>
                        <a:t>PROFILES OF CHILDREN IN THE 7DE</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tc>
                <a:extLst>
                  <a:ext uri="{0D108BD9-81ED-4DB2-BD59-A6C34878D82A}">
                    <a16:rowId xmlns:a16="http://schemas.microsoft.com/office/drawing/2014/main" val="1925049048"/>
                  </a:ext>
                </a:extLst>
              </a:tr>
              <a:tr h="552289">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Findings from draft Chapter 2 (Profiles) </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Profiles of children identified </a:t>
                      </a:r>
                    </a:p>
                    <a:p>
                      <a:pPr marL="628650" lvl="1"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Profile 1</a:t>
                      </a:r>
                    </a:p>
                    <a:p>
                      <a:pPr marL="628650" lvl="1"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Profile 2</a:t>
                      </a:r>
                    </a:p>
                    <a:p>
                      <a:pPr marL="628650" lvl="1"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Profile 3</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Discussion on key profiles for OOSCI study</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Section 4.1, 4.2, 4.3, Annexes G, H, I </a:t>
                      </a:r>
                    </a:p>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Section 4.4 </a:t>
                      </a:r>
                    </a:p>
                    <a:p>
                      <a:pPr algn="l" fontAlgn="base">
                        <a:lnSpc>
                          <a:spcPct val="100000"/>
                        </a:lnSpc>
                        <a:spcBef>
                          <a:spcPts val="0"/>
                        </a:spcBef>
                        <a:spcAft>
                          <a:spcPts val="0"/>
                        </a:spcAft>
                      </a:pPr>
                      <a:endParaRPr lang="fr-FR"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Annexes C, D, E, F</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4247303365"/>
                  </a:ext>
                </a:extLst>
              </a:tr>
              <a:tr h="204456">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4</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a:t>
                      </a:r>
                      <a:r>
                        <a:rPr lang="en-CA" sz="900" b="1" dirty="0">
                          <a:solidFill>
                            <a:schemeClr val="tx1">
                              <a:lumMod val="75000"/>
                              <a:lumOff val="25000"/>
                            </a:schemeClr>
                          </a:solidFill>
                          <a:latin typeface="Arial" panose="020B0604020202020204" pitchFamily="34" charset="0"/>
                          <a:cs typeface="Arial" panose="020B0604020202020204" pitchFamily="34" charset="0"/>
                        </a:rPr>
                        <a:t>INTRODUCTION TO BARRIERS ANALYSIS</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28255593"/>
                  </a:ext>
                </a:extLst>
              </a:tr>
              <a:tr h="414216">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Overview of barriers analysis, introduction of </a:t>
                      </a:r>
                      <a:r>
                        <a:rPr lang="en-US" sz="900" dirty="0" err="1">
                          <a:solidFill>
                            <a:schemeClr val="tx1">
                              <a:lumMod val="75000"/>
                              <a:lumOff val="25000"/>
                            </a:schemeClr>
                          </a:solidFill>
                          <a:latin typeface="Arial" panose="020B0604020202020204" pitchFamily="34" charset="0"/>
                          <a:cs typeface="Arial" panose="020B0604020202020204" pitchFamily="34" charset="0"/>
                        </a:rPr>
                        <a:t>MoRES</a:t>
                      </a:r>
                      <a:r>
                        <a:rPr lang="en-US" sz="900" dirty="0">
                          <a:solidFill>
                            <a:schemeClr val="tx1">
                              <a:lumMod val="75000"/>
                              <a:lumOff val="25000"/>
                            </a:schemeClr>
                          </a:solidFill>
                          <a:latin typeface="Arial" panose="020B0604020202020204" pitchFamily="34" charset="0"/>
                          <a:cs typeface="Arial" panose="020B0604020202020204" pitchFamily="34" charset="0"/>
                        </a:rPr>
                        <a:t> framework categories (or alternative framework, if using) and barriers examples</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Identification of data sources and key stakeholders with information on barriers to education faced by the agreed profiles</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CA" sz="900" dirty="0">
                          <a:solidFill>
                            <a:schemeClr val="tx1">
                              <a:lumMod val="75000"/>
                              <a:lumOff val="25000"/>
                            </a:schemeClr>
                          </a:solidFill>
                          <a:latin typeface="Arial" panose="020B0604020202020204" pitchFamily="34" charset="0"/>
                          <a:cs typeface="Arial" panose="020B0604020202020204" pitchFamily="34" charset="0"/>
                        </a:rPr>
                        <a:t>Section 5.1 </a:t>
                      </a:r>
                    </a:p>
                    <a:p>
                      <a:pPr algn="l" fontAlgn="base">
                        <a:lnSpc>
                          <a:spcPct val="100000"/>
                        </a:lnSpc>
                        <a:spcBef>
                          <a:spcPts val="0"/>
                        </a:spcBef>
                        <a:spcAft>
                          <a:spcPts val="0"/>
                        </a:spcAft>
                      </a:pPr>
                      <a:endParaRPr lang="en-CA"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CA" sz="900" dirty="0">
                          <a:solidFill>
                            <a:schemeClr val="tx1">
                              <a:lumMod val="75000"/>
                              <a:lumOff val="25000"/>
                            </a:schemeClr>
                          </a:solidFill>
                          <a:latin typeface="Arial" panose="020B0604020202020204" pitchFamily="34" charset="0"/>
                          <a:cs typeface="Arial" panose="020B0604020202020204" pitchFamily="34" charset="0"/>
                        </a:rPr>
                        <a:t>Section 5.2</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2119413968"/>
                  </a:ext>
                </a:extLst>
              </a:tr>
              <a:tr h="205894">
                <a:tc>
                  <a:txBody>
                    <a:bodyPr/>
                    <a:lstStyle/>
                    <a:p>
                      <a:pPr marL="0" indent="0" algn="ctr"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SESSION 5</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a:t>
                      </a:r>
                      <a:r>
                        <a:rPr lang="en-US" sz="900" b="1" dirty="0">
                          <a:solidFill>
                            <a:schemeClr val="tx1">
                              <a:lumMod val="75000"/>
                              <a:lumOff val="25000"/>
                            </a:schemeClr>
                          </a:solidFill>
                          <a:latin typeface="Arial" panose="020B0604020202020204" pitchFamily="34" charset="0"/>
                          <a:cs typeface="Arial" panose="020B0604020202020204" pitchFamily="34" charset="0"/>
                        </a:rPr>
                        <a:t>IDENTIFYING KEY BARRIERS FACED BY THE PROFILES OF CHILDREN IN THE 7DE</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tc>
                <a:extLst>
                  <a:ext uri="{0D108BD9-81ED-4DB2-BD59-A6C34878D82A}">
                    <a16:rowId xmlns:a16="http://schemas.microsoft.com/office/drawing/2014/main" val="1194554764"/>
                  </a:ext>
                </a:extLst>
              </a:tr>
              <a:tr h="578069">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Group Work: Participants will be divided into 5 groups to discuss 5 profiles of children in the 7DE and the barriers which may exclude them from education, and categorize barriers according to the </a:t>
                      </a:r>
                      <a:r>
                        <a:rPr lang="en-US" sz="900" dirty="0" err="1">
                          <a:solidFill>
                            <a:schemeClr val="tx1">
                              <a:lumMod val="75000"/>
                              <a:lumOff val="25000"/>
                            </a:schemeClr>
                          </a:solidFill>
                          <a:latin typeface="Arial" panose="020B0604020202020204" pitchFamily="34" charset="0"/>
                          <a:cs typeface="Arial" panose="020B0604020202020204" pitchFamily="34" charset="0"/>
                        </a:rPr>
                        <a:t>MoRES</a:t>
                      </a:r>
                      <a:r>
                        <a:rPr lang="en-US" sz="900" dirty="0">
                          <a:solidFill>
                            <a:schemeClr val="tx1">
                              <a:lumMod val="75000"/>
                              <a:lumOff val="25000"/>
                            </a:schemeClr>
                          </a:solidFill>
                          <a:latin typeface="Arial" panose="020B0604020202020204" pitchFamily="34" charset="0"/>
                          <a:cs typeface="Arial" panose="020B0604020202020204" pitchFamily="34" charset="0"/>
                        </a:rPr>
                        <a:t> (or alternative) framework dimensions </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Plenary presentation of group work </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Discuss data gaps and possible plans for primary data collection (during or after study) to address them</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r>
                        <a:rPr lang="fr-FR" sz="900" dirty="0">
                          <a:solidFill>
                            <a:schemeClr val="tx1">
                              <a:lumMod val="75000"/>
                              <a:lumOff val="25000"/>
                            </a:schemeClr>
                          </a:solidFill>
                          <a:latin typeface="Arial" panose="020B0604020202020204" pitchFamily="34" charset="0"/>
                          <a:cs typeface="Arial" panose="020B0604020202020204" pitchFamily="34" charset="0"/>
                        </a:rPr>
                        <a:t>Section 2.2 </a:t>
                      </a:r>
                    </a:p>
                    <a:p>
                      <a:pPr algn="l" fontAlgn="base">
                        <a:lnSpc>
                          <a:spcPct val="100000"/>
                        </a:lnSpc>
                        <a:spcBef>
                          <a:spcPts val="0"/>
                        </a:spcBef>
                        <a:spcAft>
                          <a:spcPts val="0"/>
                        </a:spcAft>
                      </a:pPr>
                      <a:endParaRPr lang="fr-FR"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endParaRPr lang="fr-FR"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endParaRPr lang="fr-FR"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Annexes C, D, E, F</a:t>
                      </a:r>
                      <a:endParaRPr lang="en-CA" sz="1000" dirty="0">
                        <a:solidFill>
                          <a:schemeClr val="tx1">
                            <a:lumMod val="75000"/>
                            <a:lumOff val="25000"/>
                          </a:schemeClr>
                        </a:solidFill>
                        <a:effectLst/>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333490255"/>
                  </a:ext>
                </a:extLst>
              </a:tr>
              <a:tr h="224039">
                <a:tc>
                  <a:txBody>
                    <a:bodyPr/>
                    <a:lstStyle/>
                    <a:p>
                      <a:pPr marL="0" indent="0" algn="ctr"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SESSION 6</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a:t>
                      </a:r>
                      <a:r>
                        <a:rPr lang="en-CA" sz="900" b="1" dirty="0">
                          <a:solidFill>
                            <a:schemeClr val="tx1">
                              <a:lumMod val="75000"/>
                              <a:lumOff val="25000"/>
                            </a:schemeClr>
                          </a:solidFill>
                          <a:latin typeface="Arial" panose="020B0604020202020204" pitchFamily="34" charset="0"/>
                          <a:cs typeface="Arial" panose="020B0604020202020204" pitchFamily="34" charset="0"/>
                        </a:rPr>
                        <a:t>FROM BARRIERS TO POLICIES</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19676"/>
                  </a:ext>
                </a:extLst>
              </a:tr>
              <a:tr h="552289">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Discuss most important barriers and develop the barriers matrix: both those that impact multiple profiles of out-of-school children , or those which significantly impact a single profile</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Agree on next steps for the development of the policy and strategies chapter, planning for study dissemination and use </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CA" sz="900" dirty="0">
                          <a:solidFill>
                            <a:schemeClr val="tx1">
                              <a:lumMod val="75000"/>
                              <a:lumOff val="25000"/>
                            </a:schemeClr>
                          </a:solidFill>
                          <a:latin typeface="Arial" panose="020B0604020202020204" pitchFamily="34" charset="0"/>
                          <a:cs typeface="Arial" panose="020B0604020202020204" pitchFamily="34" charset="0"/>
                        </a:rPr>
                        <a:t>Section 4.4 </a:t>
                      </a:r>
                    </a:p>
                    <a:p>
                      <a:pPr algn="l" fontAlgn="base">
                        <a:lnSpc>
                          <a:spcPct val="100000"/>
                        </a:lnSpc>
                        <a:spcBef>
                          <a:spcPts val="0"/>
                        </a:spcBef>
                        <a:spcAft>
                          <a:spcPts val="0"/>
                        </a:spcAft>
                      </a:pPr>
                      <a:endParaRPr lang="en-CA"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endParaRPr lang="en-CA"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CA" sz="900" dirty="0">
                          <a:solidFill>
                            <a:schemeClr val="tx1">
                              <a:lumMod val="75000"/>
                              <a:lumOff val="25000"/>
                            </a:schemeClr>
                          </a:solidFill>
                          <a:latin typeface="Arial" panose="020B0604020202020204" pitchFamily="34" charset="0"/>
                          <a:cs typeface="Arial" panose="020B0604020202020204" pitchFamily="34" charset="0"/>
                        </a:rPr>
                        <a:t>Section 2.5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329347561"/>
                  </a:ext>
                </a:extLst>
              </a:tr>
            </a:tbl>
          </a:graphicData>
        </a:graphic>
      </p:graphicFrame>
      <p:sp>
        <p:nvSpPr>
          <p:cNvPr id="3" name="Content Placeholder 2">
            <a:extLst>
              <a:ext uri="{FF2B5EF4-FFF2-40B4-BE49-F238E27FC236}">
                <a16:creationId xmlns:a16="http://schemas.microsoft.com/office/drawing/2014/main" id="{A120CF1C-E013-BE53-8427-471DE2D7081D}"/>
              </a:ext>
            </a:extLst>
          </p:cNvPr>
          <p:cNvSpPr>
            <a:spLocks noGrp="1"/>
          </p:cNvSpPr>
          <p:nvPr>
            <p:ph idx="1"/>
          </p:nvPr>
        </p:nvSpPr>
        <p:spPr>
          <a:xfrm>
            <a:off x="838199" y="1825625"/>
            <a:ext cx="4822861" cy="4351338"/>
          </a:xfrm>
        </p:spPr>
        <p:txBody>
          <a:bodyPr>
            <a:normAutofit/>
          </a:bodyPr>
          <a:lstStyle/>
          <a:p>
            <a:r>
              <a:rPr lang="en-US" sz="2000" dirty="0"/>
              <a:t>Session 1: [Title]</a:t>
            </a:r>
          </a:p>
          <a:p>
            <a:r>
              <a:rPr lang="en-US" sz="2000" dirty="0"/>
              <a:t>Session 2: [Title]</a:t>
            </a:r>
          </a:p>
          <a:p>
            <a:r>
              <a:rPr lang="en-US" sz="2000" dirty="0"/>
              <a:t>Session 3: [Title]</a:t>
            </a:r>
          </a:p>
          <a:p>
            <a:r>
              <a:rPr lang="en-US" sz="2000" dirty="0"/>
              <a:t>Session 4: [Title]</a:t>
            </a:r>
          </a:p>
          <a:p>
            <a:r>
              <a:rPr lang="en-US" sz="2000" dirty="0"/>
              <a:t>Session 5: [Title]</a:t>
            </a:r>
          </a:p>
          <a:p>
            <a:r>
              <a:rPr lang="en-US" sz="2000" dirty="0"/>
              <a:t>Session 6: [Title]</a:t>
            </a:r>
          </a:p>
          <a:p>
            <a:pPr marL="0" indent="0">
              <a:buNone/>
            </a:pPr>
            <a:endParaRPr lang="en-US" dirty="0"/>
          </a:p>
        </p:txBody>
      </p:sp>
    </p:spTree>
    <p:extLst>
      <p:ext uri="{BB962C8B-B14F-4D97-AF65-F5344CB8AC3E}">
        <p14:creationId xmlns:p14="http://schemas.microsoft.com/office/powerpoint/2010/main" val="366785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CCAB-2A5D-A86E-FDD0-0583C094AD3B}"/>
              </a:ext>
            </a:extLst>
          </p:cNvPr>
          <p:cNvSpPr>
            <a:spLocks noGrp="1"/>
          </p:cNvSpPr>
          <p:nvPr>
            <p:ph type="title"/>
          </p:nvPr>
        </p:nvSpPr>
        <p:spPr/>
        <p:txBody>
          <a:bodyPr/>
          <a:lstStyle/>
          <a:p>
            <a:r>
              <a:rPr lang="en-CA" dirty="0"/>
              <a:t>Participants</a:t>
            </a:r>
          </a:p>
        </p:txBody>
      </p:sp>
      <p:sp>
        <p:nvSpPr>
          <p:cNvPr id="3" name="Content Placeholder 2">
            <a:extLst>
              <a:ext uri="{FF2B5EF4-FFF2-40B4-BE49-F238E27FC236}">
                <a16:creationId xmlns:a16="http://schemas.microsoft.com/office/drawing/2014/main" id="{067C9D6D-86C8-6208-2997-571A501703DE}"/>
              </a:ext>
            </a:extLst>
          </p:cNvPr>
          <p:cNvSpPr>
            <a:spLocks noGrp="1"/>
          </p:cNvSpPr>
          <p:nvPr>
            <p:ph idx="1"/>
          </p:nvPr>
        </p:nvSpPr>
        <p:spPr>
          <a:xfrm>
            <a:off x="838200" y="1825625"/>
            <a:ext cx="7497726" cy="4351338"/>
          </a:xfrm>
        </p:spPr>
        <p:txBody>
          <a:bodyPr/>
          <a:lstStyle/>
          <a:p>
            <a:pPr marL="0" indent="0">
              <a:buNone/>
            </a:pPr>
            <a:r>
              <a:rPr lang="en-CA" i="1" dirty="0"/>
              <a:t>[Note: Introduce participants, including members of the OOSCI steering committee and technical team</a:t>
            </a:r>
          </a:p>
          <a:p>
            <a:pPr marL="0" indent="0">
              <a:buNone/>
            </a:pPr>
            <a:endParaRPr lang="en-CA" i="1" dirty="0"/>
          </a:p>
          <a:p>
            <a:pPr marL="0" indent="0">
              <a:buNone/>
            </a:pPr>
            <a:r>
              <a:rPr lang="en-CA" i="1" dirty="0"/>
              <a:t>This workshop may have more representatives and members of the groups identified as key profiles of children in the 7DE in order to enhance discussion of barriers to education]</a:t>
            </a:r>
          </a:p>
        </p:txBody>
      </p:sp>
      <p:sp>
        <p:nvSpPr>
          <p:cNvPr id="4" name="Footer Placeholder 3">
            <a:extLst>
              <a:ext uri="{FF2B5EF4-FFF2-40B4-BE49-F238E27FC236}">
                <a16:creationId xmlns:a16="http://schemas.microsoft.com/office/drawing/2014/main" id="{C57F6E5C-DB88-C547-8712-A9A2372BBCF5}"/>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98DB5B70-EF15-DC98-C2AE-E12590BDD9FF}"/>
              </a:ext>
            </a:extLst>
          </p:cNvPr>
          <p:cNvSpPr>
            <a:spLocks noGrp="1"/>
          </p:cNvSpPr>
          <p:nvPr>
            <p:ph type="sldNum" sz="quarter" idx="12"/>
          </p:nvPr>
        </p:nvSpPr>
        <p:spPr/>
        <p:txBody>
          <a:bodyPr/>
          <a:lstStyle/>
          <a:p>
            <a:fld id="{D429F7A4-7C4A-6148-A6AA-ED73C8AE3448}" type="slidenum">
              <a:rPr lang="en-US" altLang="en-US" smtClean="0"/>
              <a:pPr/>
              <a:t>6</a:t>
            </a:fld>
            <a:endParaRPr lang="en-US" altLang="en-US" dirty="0"/>
          </a:p>
        </p:txBody>
      </p:sp>
      <p:sp>
        <p:nvSpPr>
          <p:cNvPr id="6" name="Rectangular Callout 7">
            <a:extLst>
              <a:ext uri="{FF2B5EF4-FFF2-40B4-BE49-F238E27FC236}">
                <a16:creationId xmlns:a16="http://schemas.microsoft.com/office/drawing/2014/main" id="{7C4D3FC4-5A74-09F5-BA69-6DED0815C0B3}"/>
              </a:ext>
            </a:extLst>
          </p:cNvPr>
          <p:cNvSpPr/>
          <p:nvPr/>
        </p:nvSpPr>
        <p:spPr>
          <a:xfrm>
            <a:off x="8918944" y="1413208"/>
            <a:ext cx="2713074" cy="2099597"/>
          </a:xfrm>
          <a:prstGeom prst="wedgeRectCallout">
            <a:avLst>
              <a:gd name="adj1" fmla="val -33158"/>
              <a:gd name="adj2" fmla="val 868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[Share your name, organization and connection to children and adolescents out of school and at risk of dropping out]</a:t>
            </a:r>
          </a:p>
        </p:txBody>
      </p:sp>
    </p:spTree>
    <p:extLst>
      <p:ext uri="{BB962C8B-B14F-4D97-AF65-F5344CB8AC3E}">
        <p14:creationId xmlns:p14="http://schemas.microsoft.com/office/powerpoint/2010/main" val="1429423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children sitting at a table&#10;&#10;Description automatically generated with low confidence">
            <a:extLst>
              <a:ext uri="{FF2B5EF4-FFF2-40B4-BE49-F238E27FC236}">
                <a16:creationId xmlns:a16="http://schemas.microsoft.com/office/drawing/2014/main" id="{F942BCE2-989F-1140-5479-8FE1BA35C9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C8C8A77-CBDB-D0D4-3FD3-A904B36D5E39}"/>
              </a:ext>
            </a:extLst>
          </p:cNvPr>
          <p:cNvSpPr>
            <a:spLocks noGrp="1"/>
          </p:cNvSpPr>
          <p:nvPr>
            <p:ph type="title"/>
          </p:nvPr>
        </p:nvSpPr>
        <p:spPr/>
        <p:txBody>
          <a:bodyPr>
            <a:normAutofit fontScale="90000"/>
          </a:bodyPr>
          <a:lstStyle/>
          <a:p>
            <a:r>
              <a:rPr lang="en-US" dirty="0"/>
              <a:t>Estimation of Children in the 7DE </a:t>
            </a:r>
          </a:p>
        </p:txBody>
      </p:sp>
      <p:sp>
        <p:nvSpPr>
          <p:cNvPr id="4" name="Text Placeholder 3">
            <a:extLst>
              <a:ext uri="{FF2B5EF4-FFF2-40B4-BE49-F238E27FC236}">
                <a16:creationId xmlns:a16="http://schemas.microsoft.com/office/drawing/2014/main" id="{7E7D91C5-6F3C-1B48-F1F8-EE241DE916B7}"/>
              </a:ext>
            </a:extLst>
          </p:cNvPr>
          <p:cNvSpPr>
            <a:spLocks noGrp="1"/>
          </p:cNvSpPr>
          <p:nvPr>
            <p:ph type="body" idx="1"/>
          </p:nvPr>
        </p:nvSpPr>
        <p:spPr/>
        <p:txBody>
          <a:bodyPr/>
          <a:lstStyle/>
          <a:p>
            <a:r>
              <a:rPr lang="en-US" dirty="0"/>
              <a:t>Barrier Identification Workshop</a:t>
            </a:r>
          </a:p>
        </p:txBody>
      </p:sp>
      <p:sp>
        <p:nvSpPr>
          <p:cNvPr id="5" name="Text Placeholder 4">
            <a:extLst>
              <a:ext uri="{FF2B5EF4-FFF2-40B4-BE49-F238E27FC236}">
                <a16:creationId xmlns:a16="http://schemas.microsoft.com/office/drawing/2014/main" id="{2ADC4CCF-DE74-F2DD-B474-835C652AC2FE}"/>
              </a:ext>
            </a:extLst>
          </p:cNvPr>
          <p:cNvSpPr>
            <a:spLocks noGrp="1"/>
          </p:cNvSpPr>
          <p:nvPr>
            <p:ph type="body" sz="quarter" idx="12"/>
          </p:nvPr>
        </p:nvSpPr>
        <p:spPr/>
        <p:txBody>
          <a:bodyPr/>
          <a:lstStyle/>
          <a:p>
            <a:pPr>
              <a:spcBef>
                <a:spcPts val="600"/>
              </a:spcBef>
            </a:pPr>
            <a:r>
              <a:rPr lang="en-US" dirty="0"/>
              <a:t>Data sources in the 7DE Overview (Section 3.1)</a:t>
            </a:r>
          </a:p>
          <a:p>
            <a:pPr>
              <a:spcBef>
                <a:spcPts val="600"/>
              </a:spcBef>
            </a:pPr>
            <a:r>
              <a:rPr lang="en-US" dirty="0"/>
              <a:t>Issues identified in the data inventory and quality assessment (Section 3.1)</a:t>
            </a:r>
          </a:p>
          <a:p>
            <a:pPr>
              <a:spcBef>
                <a:spcPts val="600"/>
              </a:spcBef>
            </a:pPr>
            <a:r>
              <a:rPr lang="en-US" dirty="0"/>
              <a:t>Estimates of children in the 7DE (Section 3.2 + Annex B)</a:t>
            </a:r>
          </a:p>
        </p:txBody>
      </p:sp>
      <p:sp>
        <p:nvSpPr>
          <p:cNvPr id="6" name="Text Placeholder 5">
            <a:extLst>
              <a:ext uri="{FF2B5EF4-FFF2-40B4-BE49-F238E27FC236}">
                <a16:creationId xmlns:a16="http://schemas.microsoft.com/office/drawing/2014/main" id="{4921AEC9-DB33-617E-9FF2-8529C8898947}"/>
              </a:ext>
            </a:extLst>
          </p:cNvPr>
          <p:cNvSpPr>
            <a:spLocks noGrp="1"/>
          </p:cNvSpPr>
          <p:nvPr>
            <p:ph type="body" sz="quarter" idx="13"/>
          </p:nvPr>
        </p:nvSpPr>
        <p:spPr/>
        <p:txBody>
          <a:bodyPr/>
          <a:lstStyle/>
          <a:p>
            <a:r>
              <a:rPr lang="en-CA" b="0" i="0" dirty="0">
                <a:solidFill>
                  <a:schemeClr val="tx2">
                    <a:lumMod val="75000"/>
                  </a:schemeClr>
                </a:solidFill>
                <a:effectLst/>
              </a:rPr>
              <a:t>© UNICEF/UNI177582/RICHTER</a:t>
            </a:r>
            <a:endParaRPr lang="en-US" dirty="0">
              <a:solidFill>
                <a:schemeClr val="tx2">
                  <a:lumMod val="75000"/>
                </a:schemeClr>
              </a:solidFill>
            </a:endParaRPr>
          </a:p>
        </p:txBody>
      </p:sp>
      <p:sp>
        <p:nvSpPr>
          <p:cNvPr id="7" name="Text Placeholder 6">
            <a:extLst>
              <a:ext uri="{FF2B5EF4-FFF2-40B4-BE49-F238E27FC236}">
                <a16:creationId xmlns:a16="http://schemas.microsoft.com/office/drawing/2014/main" id="{FDEC2681-DDBB-3E58-920B-D6DB2D054124}"/>
              </a:ext>
            </a:extLst>
          </p:cNvPr>
          <p:cNvSpPr>
            <a:spLocks noGrp="1"/>
          </p:cNvSpPr>
          <p:nvPr>
            <p:ph type="body" sz="quarter" idx="14"/>
          </p:nvPr>
        </p:nvSpPr>
        <p:spPr/>
        <p:txBody>
          <a:bodyPr/>
          <a:lstStyle/>
          <a:p>
            <a:r>
              <a:rPr lang="en-US" dirty="0"/>
              <a:t>2</a:t>
            </a:r>
          </a:p>
        </p:txBody>
      </p:sp>
      <p:sp>
        <p:nvSpPr>
          <p:cNvPr id="8" name="Rectangle 7">
            <a:extLst>
              <a:ext uri="{FF2B5EF4-FFF2-40B4-BE49-F238E27FC236}">
                <a16:creationId xmlns:a16="http://schemas.microsoft.com/office/drawing/2014/main" id="{DFE0B1F9-8455-952F-1841-4B201B8A367E}"/>
              </a:ext>
            </a:extLst>
          </p:cNvPr>
          <p:cNvSpPr/>
          <p:nvPr/>
        </p:nvSpPr>
        <p:spPr>
          <a:xfrm>
            <a:off x="5169" y="4385312"/>
            <a:ext cx="12192000"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702BD4-1DB6-71D6-BFD6-2216DE2E5AA2}"/>
              </a:ext>
            </a:extLst>
          </p:cNvPr>
          <p:cNvSpPr/>
          <p:nvPr/>
        </p:nvSpPr>
        <p:spPr>
          <a:xfrm>
            <a:off x="0" y="111941"/>
            <a:ext cx="2213002" cy="2039588"/>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DE2E3DC-2591-1C66-ADD3-CDAC68EF5E1A}"/>
              </a:ext>
            </a:extLst>
          </p:cNvPr>
          <p:cNvSpPr txBox="1"/>
          <p:nvPr/>
        </p:nvSpPr>
        <p:spPr>
          <a:xfrm>
            <a:off x="0" y="158107"/>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1" name="Text Placeholder 28">
            <a:extLst>
              <a:ext uri="{FF2B5EF4-FFF2-40B4-BE49-F238E27FC236}">
                <a16:creationId xmlns:a16="http://schemas.microsoft.com/office/drawing/2014/main" id="{970E4F1D-8525-AA33-B42A-3D4281B93D8E}"/>
              </a:ext>
            </a:extLst>
          </p:cNvPr>
          <p:cNvSpPr txBox="1">
            <a:spLocks/>
          </p:cNvSpPr>
          <p:nvPr/>
        </p:nvSpPr>
        <p:spPr>
          <a:xfrm>
            <a:off x="61471" y="495709"/>
            <a:ext cx="2051639" cy="10034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8" name="Text Placeholder 28">
            <a:extLst>
              <a:ext uri="{FF2B5EF4-FFF2-40B4-BE49-F238E27FC236}">
                <a16:creationId xmlns:a16="http://schemas.microsoft.com/office/drawing/2014/main" id="{F4322D71-DE50-3535-5C14-8D0EB4487AE9}"/>
              </a:ext>
            </a:extLst>
          </p:cNvPr>
          <p:cNvSpPr txBox="1">
            <a:spLocks/>
          </p:cNvSpPr>
          <p:nvPr/>
        </p:nvSpPr>
        <p:spPr>
          <a:xfrm>
            <a:off x="80681" y="435106"/>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sources of data were used for the calculation of number and share of children in the 7DE?</a:t>
            </a:r>
          </a:p>
          <a:p>
            <a:r>
              <a:rPr lang="en-US" dirty="0"/>
              <a:t>What are the issues and gaps in data that have been identified?</a:t>
            </a:r>
          </a:p>
          <a:p>
            <a:r>
              <a:rPr lang="en-US" dirty="0"/>
              <a:t>What are the estimates of children, adolescents and youth in the 7DE?</a:t>
            </a:r>
          </a:p>
        </p:txBody>
      </p:sp>
    </p:spTree>
    <p:extLst>
      <p:ext uri="{BB962C8B-B14F-4D97-AF65-F5344CB8AC3E}">
        <p14:creationId xmlns:p14="http://schemas.microsoft.com/office/powerpoint/2010/main" val="2187962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normAutofit/>
          </a:bodyPr>
          <a:lstStyle/>
          <a:p>
            <a:r>
              <a:rPr lang="en-CA" dirty="0"/>
              <a:t>Data Sources for Profiles of Children in the 7DE</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8</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p:txBody>
          <a:bodyPr>
            <a:normAutofit lnSpcReduction="10000"/>
          </a:bodyPr>
          <a:lstStyle/>
          <a:p>
            <a:r>
              <a:rPr lang="en-CA" i="1" dirty="0"/>
              <a:t>Main data sources utilized to calculate the 7DE estimates:</a:t>
            </a:r>
          </a:p>
          <a:p>
            <a:pPr lvl="1"/>
            <a:r>
              <a:rPr lang="en-CA" i="1" dirty="0"/>
              <a:t>Administrative data:</a:t>
            </a:r>
          </a:p>
          <a:p>
            <a:pPr lvl="2"/>
            <a:r>
              <a:rPr lang="en-CA" i="1" dirty="0"/>
              <a:t>Reasons for selection:</a:t>
            </a:r>
          </a:p>
          <a:p>
            <a:pPr lvl="2"/>
            <a:r>
              <a:rPr lang="en-CA" i="1" dirty="0"/>
              <a:t>Gaps and issues identified:</a:t>
            </a:r>
          </a:p>
          <a:p>
            <a:pPr marL="914400" lvl="2" indent="0">
              <a:buNone/>
            </a:pPr>
            <a:endParaRPr lang="en-CA" i="1" dirty="0"/>
          </a:p>
          <a:p>
            <a:pPr lvl="1"/>
            <a:r>
              <a:rPr lang="en-CA" i="1" dirty="0"/>
              <a:t>Household survey(s):</a:t>
            </a:r>
          </a:p>
          <a:p>
            <a:pPr lvl="2"/>
            <a:r>
              <a:rPr lang="en-CA" i="1" dirty="0"/>
              <a:t>Reasons for selection:</a:t>
            </a:r>
          </a:p>
          <a:p>
            <a:pPr lvl="2"/>
            <a:r>
              <a:rPr lang="en-CA" i="1" dirty="0"/>
              <a:t>Gaps and issues identified:</a:t>
            </a:r>
          </a:p>
          <a:p>
            <a:endParaRPr lang="en-CA" i="1" dirty="0"/>
          </a:p>
          <a:p>
            <a:pPr marL="0" indent="0">
              <a:buNone/>
            </a:pPr>
            <a:r>
              <a:rPr lang="en-CA" i="1" dirty="0"/>
              <a:t>[Note: The reasons for selection, gaps, and issues identified draw on the data inventory and quality assessment tool, challenges discussed at the previous data workshop, and issues raised during the calculation by the technical team].</a:t>
            </a:r>
          </a:p>
        </p:txBody>
      </p:sp>
    </p:spTree>
    <p:extLst>
      <p:ext uri="{BB962C8B-B14F-4D97-AF65-F5344CB8AC3E}">
        <p14:creationId xmlns:p14="http://schemas.microsoft.com/office/powerpoint/2010/main" val="2937627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C38-ED10-45E0-9C08-D8D121F69254}"/>
              </a:ext>
            </a:extLst>
          </p:cNvPr>
          <p:cNvSpPr>
            <a:spLocks noGrp="1"/>
          </p:cNvSpPr>
          <p:nvPr>
            <p:ph type="title"/>
          </p:nvPr>
        </p:nvSpPr>
        <p:spPr/>
        <p:txBody>
          <a:bodyPr/>
          <a:lstStyle/>
          <a:p>
            <a:r>
              <a:rPr lang="en-CA" dirty="0"/>
              <a:t>Out-of-school Children, Adolescents and Youth in [Country], DE 1,2,3,6</a:t>
            </a:r>
          </a:p>
        </p:txBody>
      </p:sp>
      <p:sp>
        <p:nvSpPr>
          <p:cNvPr id="4" name="Footer Placeholder 3">
            <a:extLst>
              <a:ext uri="{FF2B5EF4-FFF2-40B4-BE49-F238E27FC236}">
                <a16:creationId xmlns:a16="http://schemas.microsoft.com/office/drawing/2014/main" id="{1272C0E4-49DD-02B3-C87C-134CE939DB1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E4AE5B08-F228-A192-ED8F-F5EC2355595C}"/>
              </a:ext>
            </a:extLst>
          </p:cNvPr>
          <p:cNvSpPr>
            <a:spLocks noGrp="1"/>
          </p:cNvSpPr>
          <p:nvPr>
            <p:ph type="sldNum" sz="quarter" idx="12"/>
          </p:nvPr>
        </p:nvSpPr>
        <p:spPr/>
        <p:txBody>
          <a:bodyPr/>
          <a:lstStyle/>
          <a:p>
            <a:fld id="{D429F7A4-7C4A-6148-A6AA-ED73C8AE3448}" type="slidenum">
              <a:rPr lang="en-US" altLang="en-US" smtClean="0"/>
              <a:pPr/>
              <a:t>9</a:t>
            </a:fld>
            <a:endParaRPr lang="en-US" altLang="en-US" dirty="0"/>
          </a:p>
        </p:txBody>
      </p:sp>
      <p:pic>
        <p:nvPicPr>
          <p:cNvPr id="15" name="Picture 14">
            <a:extLst>
              <a:ext uri="{FF2B5EF4-FFF2-40B4-BE49-F238E27FC236}">
                <a16:creationId xmlns:a16="http://schemas.microsoft.com/office/drawing/2014/main" id="{6D3F15C0-98A7-D428-514A-EFADE127656C}"/>
              </a:ext>
            </a:extLst>
          </p:cNvPr>
          <p:cNvPicPr>
            <a:picLocks noChangeAspect="1"/>
          </p:cNvPicPr>
          <p:nvPr/>
        </p:nvPicPr>
        <p:blipFill rotWithShape="1">
          <a:blip r:embed="rId3"/>
          <a:srcRect l="41545" t="22022" r="6039" b="50000"/>
          <a:stretch/>
        </p:blipFill>
        <p:spPr>
          <a:xfrm>
            <a:off x="5414481" y="2747052"/>
            <a:ext cx="6390525" cy="1918699"/>
          </a:xfrm>
          <a:prstGeom prst="rect">
            <a:avLst/>
          </a:prstGeom>
        </p:spPr>
      </p:pic>
      <p:sp>
        <p:nvSpPr>
          <p:cNvPr id="18" name="TextBox 17">
            <a:extLst>
              <a:ext uri="{FF2B5EF4-FFF2-40B4-BE49-F238E27FC236}">
                <a16:creationId xmlns:a16="http://schemas.microsoft.com/office/drawing/2014/main" id="{16C7385C-DF31-007D-477A-E42853BCA650}"/>
              </a:ext>
            </a:extLst>
          </p:cNvPr>
          <p:cNvSpPr txBox="1"/>
          <p:nvPr/>
        </p:nvSpPr>
        <p:spPr>
          <a:xfrm>
            <a:off x="7012535" y="2377720"/>
            <a:ext cx="4154607"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[Example table to be replaced]</a:t>
            </a:r>
          </a:p>
        </p:txBody>
      </p:sp>
      <p:sp>
        <p:nvSpPr>
          <p:cNvPr id="20" name="Content Placeholder 19">
            <a:extLst>
              <a:ext uri="{FF2B5EF4-FFF2-40B4-BE49-F238E27FC236}">
                <a16:creationId xmlns:a16="http://schemas.microsoft.com/office/drawing/2014/main" id="{73C4F63B-E29F-0246-ED62-43F3D591178E}"/>
              </a:ext>
            </a:extLst>
          </p:cNvPr>
          <p:cNvSpPr>
            <a:spLocks noGrp="1"/>
          </p:cNvSpPr>
          <p:nvPr>
            <p:ph idx="1"/>
          </p:nvPr>
        </p:nvSpPr>
        <p:spPr>
          <a:xfrm>
            <a:off x="838200" y="1825625"/>
            <a:ext cx="4341266" cy="4351338"/>
          </a:xfrm>
        </p:spPr>
        <p:txBody>
          <a:bodyPr/>
          <a:lstStyle/>
          <a:p>
            <a:pPr marL="0" indent="0">
              <a:buNone/>
            </a:pPr>
            <a:r>
              <a:rPr lang="en-CA" i="1" dirty="0"/>
              <a:t>[Note: Placeholder for key findings related to the number and share of out-of-school children].</a:t>
            </a:r>
          </a:p>
        </p:txBody>
      </p:sp>
    </p:spTree>
    <p:extLst>
      <p:ext uri="{BB962C8B-B14F-4D97-AF65-F5344CB8AC3E}">
        <p14:creationId xmlns:p14="http://schemas.microsoft.com/office/powerpoint/2010/main" val="3811725556"/>
      </p:ext>
    </p:extLst>
  </p:cSld>
  <p:clrMapOvr>
    <a:masterClrMapping/>
  </p:clrMapOvr>
</p:sld>
</file>

<file path=ppt/theme/theme1.xml><?xml version="1.0" encoding="utf-8"?>
<a:theme xmlns:a="http://schemas.openxmlformats.org/drawingml/2006/main" name="UNICEF OOSCI Theme">
  <a:themeElements>
    <a:clrScheme name="UNICEF">
      <a:dk1>
        <a:srgbClr val="000000"/>
      </a:dk1>
      <a:lt1>
        <a:srgbClr val="FFFFFF"/>
      </a:lt1>
      <a:dk2>
        <a:srgbClr val="777778"/>
      </a:dk2>
      <a:lt2>
        <a:srgbClr val="D7D0C8"/>
      </a:lt2>
      <a:accent1>
        <a:srgbClr val="00AEEF"/>
      </a:accent1>
      <a:accent2>
        <a:srgbClr val="364DA1"/>
      </a:accent2>
      <a:accent3>
        <a:srgbClr val="691D74"/>
      </a:accent3>
      <a:accent4>
        <a:srgbClr val="F16920"/>
      </a:accent4>
      <a:accent5>
        <a:srgbClr val="7FBD41"/>
      </a:accent5>
      <a:accent6>
        <a:srgbClr val="E13319"/>
      </a:accent6>
      <a:hlink>
        <a:srgbClr val="364DA1"/>
      </a:hlink>
      <a:folHlink>
        <a:srgbClr val="00AEE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64DEC1F0761294CACFB2EA050F371B4" ma:contentTypeVersion="10" ma:contentTypeDescription="Create a new document." ma:contentTypeScope="" ma:versionID="ba7bd7fd6c37a766db1c43223ec9393b">
  <xsd:schema xmlns:xsd="http://www.w3.org/2001/XMLSchema" xmlns:xs="http://www.w3.org/2001/XMLSchema" xmlns:p="http://schemas.microsoft.com/office/2006/metadata/properties" xmlns:ns2="ca37cef5-d76b-462f-b7df-99e96f74f866" xmlns:ns3="b4f6ec6a-dcf3-479e-8d5a-eeb3a74b8654" xmlns:ns4="ca283e0b-db31-4043-a2ef-b80661bf084a" targetNamespace="http://schemas.microsoft.com/office/2006/metadata/properties" ma:root="true" ma:fieldsID="5c2f7b146b1670dd9b06699ced5ddc68" ns2:_="" ns3:_="" ns4:_="">
    <xsd:import namespace="ca37cef5-d76b-462f-b7df-99e96f74f866"/>
    <xsd:import namespace="b4f6ec6a-dcf3-479e-8d5a-eeb3a74b8654"/>
    <xsd:import namespace="ca283e0b-db31-4043-a2ef-b80661bf084a"/>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element ref="ns4:TaxCatchAll"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7cef5-d76b-462f-b7df-99e96f74f86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4f6ec6a-dcf3-479e-8d5a-eeb3a74b8654" elementFormDefault="qualified">
    <xsd:import namespace="http://schemas.microsoft.com/office/2006/documentManagement/types"/>
    <xsd:import namespace="http://schemas.microsoft.com/office/infopath/2007/PartnerControls"/>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e54d47d-42a3-4214-8ca8-1b80455558f9}" ma:internalName="TaxCatchAll" ma:showField="CatchAllData" ma:web="ca37cef5-d76b-462f-b7df-99e96f74f8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ca283e0b-db31-4043-a2ef-b80661bf084a" xsi:nil="true"/>
    <_dlc_DocId xmlns="ca37cef5-d76b-462f-b7df-99e96f74f866">RFHZET2QM3D3-1700166127-194</_dlc_DocId>
    <_dlc_DocIdUrl xmlns="ca37cef5-d76b-462f-b7df-99e96f74f866">
      <Url>https://unicef.sharepoint.com/teams/PD-OOSCI/_layouts/15/DocIdRedir.aspx?ID=RFHZET2QM3D3-1700166127-194</Url>
      <Description>RFHZET2QM3D3-1700166127-194</Description>
    </_dlc_DocIdUrl>
    <lcf76f155ced4ddcb4097134ff3c332f xmlns="b4f6ec6a-dcf3-479e-8d5a-eeb3a74b86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9333B68-1E87-405F-A8FC-844C454ADB5F}">
  <ds:schemaRefs>
    <ds:schemaRef ds:uri="http://schemas.microsoft.com/sharepoint/events"/>
  </ds:schemaRefs>
</ds:datastoreItem>
</file>

<file path=customXml/itemProps2.xml><?xml version="1.0" encoding="utf-8"?>
<ds:datastoreItem xmlns:ds="http://schemas.openxmlformats.org/officeDocument/2006/customXml" ds:itemID="{EC2CE26B-0BD6-47AC-8914-684BAAAF5EC2}"/>
</file>

<file path=customXml/itemProps3.xml><?xml version="1.0" encoding="utf-8"?>
<ds:datastoreItem xmlns:ds="http://schemas.openxmlformats.org/officeDocument/2006/customXml" ds:itemID="{441DEEA1-25DE-4E62-9997-3FA1B9F5BE75}">
  <ds:schemaRefs>
    <ds:schemaRef ds:uri="http://schemas.microsoft.com/sharepoint/v3/contenttype/forms"/>
  </ds:schemaRefs>
</ds:datastoreItem>
</file>

<file path=customXml/itemProps4.xml><?xml version="1.0" encoding="utf-8"?>
<ds:datastoreItem xmlns:ds="http://schemas.openxmlformats.org/officeDocument/2006/customXml" ds:itemID="{030A80EC-47FE-4EC0-A9CA-0CCCF4CDD728}">
  <ds:schemaRefs>
    <ds:schemaRef ds:uri="b4f6ec6a-dcf3-479e-8d5a-eeb3a74b8654"/>
    <ds:schemaRef ds:uri="http://www.w3.org/XML/1998/namespace"/>
    <ds:schemaRef ds:uri="http://purl.org/dc/terms/"/>
    <ds:schemaRef ds:uri="http://purl.org/dc/dcmitype/"/>
    <ds:schemaRef ds:uri="http://schemas.microsoft.com/office/infopath/2007/PartnerControls"/>
    <ds:schemaRef ds:uri="http://schemas.microsoft.com/office/2006/documentManagement/types"/>
    <ds:schemaRef ds:uri="http://purl.org/dc/elements/1.1/"/>
    <ds:schemaRef ds:uri="ca37cef5-d76b-462f-b7df-99e96f74f866"/>
    <ds:schemaRef ds:uri="http://schemas.openxmlformats.org/package/2006/metadata/core-properties"/>
    <ds:schemaRef ds:uri="ca283e0b-db31-4043-a2ef-b80661bf084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6109</TotalTime>
  <Words>3819</Words>
  <Application>Microsoft Office PowerPoint</Application>
  <PresentationFormat>Widescreen</PresentationFormat>
  <Paragraphs>391</Paragraphs>
  <Slides>35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Aleo</vt:lpstr>
      <vt:lpstr>Aleo Light</vt:lpstr>
      <vt:lpstr>arial</vt:lpstr>
      <vt:lpstr>arial</vt:lpstr>
      <vt:lpstr>Calibri</vt:lpstr>
      <vt:lpstr>Univers LT Std 57 Cn</vt:lpstr>
      <vt:lpstr>UNICEF OOSCI Theme</vt:lpstr>
      <vt:lpstr>How to Use This Slide Deck</vt:lpstr>
      <vt:lpstr>Barrier Identification Workshop</vt:lpstr>
      <vt:lpstr>Opening session</vt:lpstr>
      <vt:lpstr>Workshop Objectives</vt:lpstr>
      <vt:lpstr>Agenda</vt:lpstr>
      <vt:lpstr>Participants</vt:lpstr>
      <vt:lpstr>Estimation of Children in the 7DE </vt:lpstr>
      <vt:lpstr>Data Sources for Profiles of Children in the 7DE</vt:lpstr>
      <vt:lpstr>Out-of-school Children, Adolescents and Youth in [Country], DE 1,2,3,6</vt:lpstr>
      <vt:lpstr>Children at Risk of Dropping Out in [Country], (DE4,5,7)</vt:lpstr>
      <vt:lpstr>Estimates of Children, Adolescents and Youth in the 7DE</vt:lpstr>
      <vt:lpstr>Trends Over Time / Other Estimates of Out-of-School Children</vt:lpstr>
      <vt:lpstr>Profiles of the Children in the 7DE</vt:lpstr>
      <vt:lpstr>Summary of Findings from Draft Profiles Chapter </vt:lpstr>
      <vt:lpstr>Profiles Matrix</vt:lpstr>
      <vt:lpstr>Key Profile: [Insert Here]</vt:lpstr>
      <vt:lpstr>Key Profile: [Insert Here]</vt:lpstr>
      <vt:lpstr>Key Profile: [Insert Here]</vt:lpstr>
      <vt:lpstr>Discussion: Key Profiles</vt:lpstr>
      <vt:lpstr>Introduction to Barriers Analysis</vt:lpstr>
      <vt:lpstr>Overview of Barriers Analysis</vt:lpstr>
      <vt:lpstr>Barriers Analysis Frameworks: MoRES</vt:lpstr>
      <vt:lpstr>MoRES Framework : Examples of Potential Barriers by Domain and Category</vt:lpstr>
      <vt:lpstr>Barrier Analysis Frameworks: Disability-Inclusive Education</vt:lpstr>
      <vt:lpstr>Data Sources for Barriers &amp; Policy Analysis</vt:lpstr>
      <vt:lpstr>Data Sources for Barriers &amp; Policy Analysis </vt:lpstr>
      <vt:lpstr>Identifying Key Data Sources and Stakeholders</vt:lpstr>
      <vt:lpstr>Identifying Key Barriers Faced by Profiles in the 7DE</vt:lpstr>
      <vt:lpstr>Linking the Profiles of Children in the 7DE to Barriers to Education</vt:lpstr>
      <vt:lpstr>Determining Critical Barriers</vt:lpstr>
      <vt:lpstr>Group Activity on Barriers to Education</vt:lpstr>
      <vt:lpstr>Plenary Discussion on Barriers </vt:lpstr>
      <vt:lpstr>From Barriers to Policy</vt:lpstr>
      <vt:lpstr>Next Steps for the Development of the Barriers Chapter</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Big Yellow Taxi, Inc.</dc:creator>
  <cp:keywords/>
  <dc:description/>
  <cp:lastModifiedBy>Sheena Bell</cp:lastModifiedBy>
  <cp:revision>330</cp:revision>
  <dcterms:created xsi:type="dcterms:W3CDTF">2021-11-14T03:57:20Z</dcterms:created>
  <dcterms:modified xsi:type="dcterms:W3CDTF">2023-08-11T00:32:11Z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0x010100A64DEC1F0761294CACFB2EA050F371B4</vt:lpwstr>
  </property>
  <property fmtid="{D5CDD505-2E9C-101B-9397-08002B2CF9AE}" pid="3" name="_dlc_DocIdItemGuid">
    <vt:lpwstr>d232b80c-d775-4344-9193-3fe80097d938</vt:lpwstr>
  </property>
  <property fmtid="{D5CDD505-2E9C-101B-9397-08002B2CF9AE}" pid="4" name="MediaServiceImageTags">
    <vt:lpwstr/>
  </property>
</Properties>
</file>